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75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1" r:id="rId14"/>
    <p:sldId id="273" r:id="rId15"/>
    <p:sldId id="276" r:id="rId16"/>
    <p:sldId id="272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E9859-EC4F-4565-B2E6-6556CD807973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F2C2-01B6-4675-836C-30EBF9107B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61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25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59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59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99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9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3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2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34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92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6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80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36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42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26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187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FE937-531B-4CD8-9B6D-9458A53C3F56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427211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1ECE4-287E-4573-BBB9-4D6B1B77269D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3608859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14F9E-F22B-4CF5-BD85-10EF0ECE9946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133775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D6EF0-F071-4B65-AE02-DB5F35302A6F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38409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090A7-459E-448E-9439-D9DCB45ABE82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41203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8AD0B-9DB6-4662-8B4D-39257C76A1EC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294095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AC66B-223B-45B2-AE34-C2DF95B81CF6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1489889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E0764-9B5E-4130-8784-FB78AB890D8D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136547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350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17B648-B014-408F-91CE-E560E9F9BED4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1732813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2232E-681B-4A4D-9932-FA2C57BD6E0A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277000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1" y="463551"/>
            <a:ext cx="2588684" cy="575151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463551"/>
            <a:ext cx="7569200" cy="575151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2E75D-49EB-4E84-8FDB-41E5915439C3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329019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1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22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80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1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57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16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46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1C63-504E-427B-95C5-E523E7892A0D}" type="datetimeFigureOut">
              <a:rPr kumimoji="1" lang="ja-JP" altLang="en-US" smtClean="0"/>
              <a:t>2019/1/22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52739-F3B4-4FB5-82AA-A162429E5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74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463551"/>
            <a:ext cx="10361084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ja-JP" altLang="en-GB"/>
              <a:t>2レベル目のアウトライン</a:t>
            </a:r>
          </a:p>
          <a:p>
            <a:pPr lvl="2"/>
            <a:r>
              <a:rPr lang="ja-JP" altLang="en-GB"/>
              <a:t>3レベル目のアウトライン</a:t>
            </a:r>
          </a:p>
          <a:p>
            <a:pPr lvl="3"/>
            <a:r>
              <a:rPr lang="ja-JP" altLang="en-GB"/>
              <a:t>4レベル目のアウトライン</a:t>
            </a:r>
          </a:p>
          <a:p>
            <a:pPr lvl="4"/>
            <a:r>
              <a:rPr lang="ja-JP" altLang="en-GB"/>
              <a:t>5レベル目のアウトライン</a:t>
            </a:r>
          </a:p>
          <a:p>
            <a:pPr lvl="4"/>
            <a:r>
              <a:rPr lang="ja-JP" altLang="en-GB"/>
              <a:t>6レベル目のアウトライン</a:t>
            </a:r>
          </a:p>
          <a:p>
            <a:pPr lvl="4"/>
            <a:r>
              <a:rPr lang="ja-JP" altLang="en-GB"/>
              <a:t>7レベル目のアウトライン</a:t>
            </a:r>
          </a:p>
          <a:p>
            <a:pPr lvl="4"/>
            <a:r>
              <a:rPr lang="ja-JP" altLang="en-GB"/>
              <a:t>8レベル目のアウトライン</a:t>
            </a:r>
          </a:p>
          <a:p>
            <a:pPr lvl="4"/>
            <a:r>
              <a:rPr lang="ja-JP" altLang="en-GB"/>
              <a:t>9レベル目のアウトライン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44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165601" y="6248401"/>
            <a:ext cx="38586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ja-JP" alt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8401"/>
            <a:ext cx="2537884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1D90F8C3-AD7B-485C-A4BF-97B36EFAD946}" type="slidenum">
              <a:rPr lang="ja-JP" altLang="en-GB"/>
              <a:pPr/>
              <a:t>‹#›</a:t>
            </a:fld>
            <a:endParaRPr lang="ja-JP" altLang="en-GB"/>
          </a:p>
        </p:txBody>
      </p:sp>
    </p:spTree>
    <p:extLst>
      <p:ext uri="{BB962C8B-B14F-4D97-AF65-F5344CB8AC3E}">
        <p14:creationId xmlns:p14="http://schemas.microsoft.com/office/powerpoint/2010/main" val="5965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charset="0"/>
          <a:ea typeface="ＭＳ Ｐゴシック" pitchFamily="50" charset="-128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charset="0"/>
          <a:ea typeface="ＭＳ Ｐゴシック" pitchFamily="50" charset="-128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charset="0"/>
          <a:ea typeface="ＭＳ Ｐゴシック" pitchFamily="50" charset="-128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charset="0"/>
          <a:ea typeface="ＭＳ Ｐゴシック" pitchFamily="50" charset="-128"/>
        </a:defRPr>
      </a:lvl5pPr>
      <a:lvl6pPr marL="4572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pitchFamily="50" charset="-128"/>
        </a:defRPr>
      </a:lvl6pPr>
      <a:lvl7pPr marL="9144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pitchFamily="50" charset="-128"/>
        </a:defRPr>
      </a:lvl7pPr>
      <a:lvl8pPr marL="13716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pitchFamily="50" charset="-128"/>
        </a:defRPr>
      </a:lvl8pPr>
      <a:lvl9pPr marL="1828800" algn="ctr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ＭＳ Ｐゴシック" pitchFamily="50" charset="-128"/>
        </a:defRPr>
      </a:lvl9pPr>
    </p:titleStyle>
    <p:bodyStyle>
      <a:lvl1pPr marL="341313" indent="-341313" algn="l" defTabSz="44926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テキスト ボックス 3"/>
          <p:cNvSpPr txBox="1">
            <a:spLocks noChangeArrowheads="1"/>
          </p:cNvSpPr>
          <p:nvPr/>
        </p:nvSpPr>
        <p:spPr bwMode="auto">
          <a:xfrm>
            <a:off x="332663" y="1481723"/>
            <a:ext cx="1185933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8800" b="1" dirty="0">
                <a:solidFill>
                  <a:srgbClr val="FF0000"/>
                </a:solidFill>
              </a:rPr>
              <a:t>すずきさんの家に</a:t>
            </a:r>
          </a:p>
          <a:p>
            <a:pPr eaLnBrk="1" hangingPunct="1"/>
            <a:r>
              <a:rPr lang="ja-JP" altLang="en-US" sz="8800" b="1" dirty="0">
                <a:solidFill>
                  <a:srgbClr val="FF0000"/>
                </a:solidFill>
              </a:rPr>
              <a:t>プレゼントがとどきました</a:t>
            </a:r>
          </a:p>
        </p:txBody>
      </p:sp>
    </p:spTree>
    <p:extLst>
      <p:ext uri="{BB962C8B-B14F-4D97-AF65-F5344CB8AC3E}">
        <p14:creationId xmlns:p14="http://schemas.microsoft.com/office/powerpoint/2010/main" val="288816129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/>
          <p:cNvSpPr/>
          <p:nvPr/>
        </p:nvSpPr>
        <p:spPr bwMode="auto">
          <a:xfrm>
            <a:off x="2459893" y="2915138"/>
            <a:ext cx="3667369" cy="323557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3" name="四角形: 角を丸くする 2"/>
          <p:cNvSpPr/>
          <p:nvPr/>
        </p:nvSpPr>
        <p:spPr bwMode="auto">
          <a:xfrm>
            <a:off x="6324600" y="765908"/>
            <a:ext cx="3843215" cy="5330092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9218" name="Oval 40"/>
          <p:cNvSpPr>
            <a:spLocks noChangeArrowheads="1"/>
          </p:cNvSpPr>
          <p:nvPr/>
        </p:nvSpPr>
        <p:spPr bwMode="auto">
          <a:xfrm>
            <a:off x="64008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19" name="Oval 41"/>
          <p:cNvSpPr>
            <a:spLocks noChangeArrowheads="1"/>
          </p:cNvSpPr>
          <p:nvPr/>
        </p:nvSpPr>
        <p:spPr bwMode="auto">
          <a:xfrm>
            <a:off x="78486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0" name="Oval 42"/>
          <p:cNvSpPr>
            <a:spLocks noChangeArrowheads="1"/>
          </p:cNvSpPr>
          <p:nvPr/>
        </p:nvSpPr>
        <p:spPr bwMode="auto">
          <a:xfrm>
            <a:off x="91440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1" name="Oval 44"/>
          <p:cNvSpPr>
            <a:spLocks noChangeArrowheads="1"/>
          </p:cNvSpPr>
          <p:nvPr/>
        </p:nvSpPr>
        <p:spPr bwMode="auto">
          <a:xfrm>
            <a:off x="64008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2" name="Oval 45"/>
          <p:cNvSpPr>
            <a:spLocks noChangeArrowheads="1"/>
          </p:cNvSpPr>
          <p:nvPr/>
        </p:nvSpPr>
        <p:spPr bwMode="auto">
          <a:xfrm>
            <a:off x="78486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3" name="Oval 46"/>
          <p:cNvSpPr>
            <a:spLocks noChangeArrowheads="1"/>
          </p:cNvSpPr>
          <p:nvPr/>
        </p:nvSpPr>
        <p:spPr bwMode="auto">
          <a:xfrm>
            <a:off x="91440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4" name="Oval 47"/>
          <p:cNvSpPr>
            <a:spLocks noChangeArrowheads="1"/>
          </p:cNvSpPr>
          <p:nvPr/>
        </p:nvSpPr>
        <p:spPr bwMode="auto">
          <a:xfrm>
            <a:off x="64008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5" name="Oval 48"/>
          <p:cNvSpPr>
            <a:spLocks noChangeArrowheads="1"/>
          </p:cNvSpPr>
          <p:nvPr/>
        </p:nvSpPr>
        <p:spPr bwMode="auto">
          <a:xfrm>
            <a:off x="78486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6" name="Oval 49"/>
          <p:cNvSpPr>
            <a:spLocks noChangeArrowheads="1"/>
          </p:cNvSpPr>
          <p:nvPr/>
        </p:nvSpPr>
        <p:spPr bwMode="auto">
          <a:xfrm>
            <a:off x="91440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7" name="Oval 50"/>
          <p:cNvSpPr>
            <a:spLocks noChangeArrowheads="1"/>
          </p:cNvSpPr>
          <p:nvPr/>
        </p:nvSpPr>
        <p:spPr bwMode="auto">
          <a:xfrm>
            <a:off x="25146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8" name="Oval 51"/>
          <p:cNvSpPr>
            <a:spLocks noChangeArrowheads="1"/>
          </p:cNvSpPr>
          <p:nvPr/>
        </p:nvSpPr>
        <p:spPr bwMode="auto">
          <a:xfrm>
            <a:off x="38100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9" name="Oval 52"/>
          <p:cNvSpPr>
            <a:spLocks noChangeArrowheads="1"/>
          </p:cNvSpPr>
          <p:nvPr/>
        </p:nvSpPr>
        <p:spPr bwMode="auto">
          <a:xfrm>
            <a:off x="51054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0" name="Oval 53"/>
          <p:cNvSpPr>
            <a:spLocks noChangeArrowheads="1"/>
          </p:cNvSpPr>
          <p:nvPr/>
        </p:nvSpPr>
        <p:spPr bwMode="auto">
          <a:xfrm>
            <a:off x="64008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1" name="Oval 54"/>
          <p:cNvSpPr>
            <a:spLocks noChangeArrowheads="1"/>
          </p:cNvSpPr>
          <p:nvPr/>
        </p:nvSpPr>
        <p:spPr bwMode="auto">
          <a:xfrm>
            <a:off x="78486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2" name="Oval 55"/>
          <p:cNvSpPr>
            <a:spLocks noChangeArrowheads="1"/>
          </p:cNvSpPr>
          <p:nvPr/>
        </p:nvSpPr>
        <p:spPr bwMode="auto">
          <a:xfrm>
            <a:off x="9144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3" name="Oval 56"/>
          <p:cNvSpPr>
            <a:spLocks noChangeArrowheads="1"/>
          </p:cNvSpPr>
          <p:nvPr/>
        </p:nvSpPr>
        <p:spPr bwMode="auto">
          <a:xfrm>
            <a:off x="64008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4" name="Oval 57"/>
          <p:cNvSpPr>
            <a:spLocks noChangeArrowheads="1"/>
          </p:cNvSpPr>
          <p:nvPr/>
        </p:nvSpPr>
        <p:spPr bwMode="auto">
          <a:xfrm>
            <a:off x="77724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5" name="Oval 58"/>
          <p:cNvSpPr>
            <a:spLocks noChangeArrowheads="1"/>
          </p:cNvSpPr>
          <p:nvPr/>
        </p:nvSpPr>
        <p:spPr bwMode="auto">
          <a:xfrm>
            <a:off x="91440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6" name="Oval 59"/>
          <p:cNvSpPr>
            <a:spLocks noChangeArrowheads="1"/>
          </p:cNvSpPr>
          <p:nvPr/>
        </p:nvSpPr>
        <p:spPr bwMode="auto">
          <a:xfrm>
            <a:off x="2514600" y="4038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7" name="Oval 60"/>
          <p:cNvSpPr>
            <a:spLocks noChangeArrowheads="1"/>
          </p:cNvSpPr>
          <p:nvPr/>
        </p:nvSpPr>
        <p:spPr bwMode="auto">
          <a:xfrm>
            <a:off x="3810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8" name="Oval 61"/>
          <p:cNvSpPr>
            <a:spLocks noChangeArrowheads="1"/>
          </p:cNvSpPr>
          <p:nvPr/>
        </p:nvSpPr>
        <p:spPr bwMode="auto">
          <a:xfrm>
            <a:off x="51054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9" name="Oval 62"/>
          <p:cNvSpPr>
            <a:spLocks noChangeArrowheads="1"/>
          </p:cNvSpPr>
          <p:nvPr/>
        </p:nvSpPr>
        <p:spPr bwMode="auto">
          <a:xfrm>
            <a:off x="25908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0" name="Oval 63"/>
          <p:cNvSpPr>
            <a:spLocks noChangeArrowheads="1"/>
          </p:cNvSpPr>
          <p:nvPr/>
        </p:nvSpPr>
        <p:spPr bwMode="auto">
          <a:xfrm>
            <a:off x="38862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1" name="Oval 64"/>
          <p:cNvSpPr>
            <a:spLocks noChangeArrowheads="1"/>
          </p:cNvSpPr>
          <p:nvPr/>
        </p:nvSpPr>
        <p:spPr bwMode="auto">
          <a:xfrm>
            <a:off x="51054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32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318782" y="152400"/>
            <a:ext cx="10695963" cy="533400"/>
          </a:xfr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3600" dirty="0">
                <a:solidFill>
                  <a:schemeClr val="bg1"/>
                </a:solidFill>
              </a:rPr>
              <a:t>いろいろなもとめ方をくふうしましょう。</a:t>
            </a:r>
            <a:r>
              <a:rPr lang="ja-JP" altLang="en-US" sz="3600" dirty="0">
                <a:solidFill>
                  <a:srgbClr val="FF0000"/>
                </a:solidFill>
              </a:rPr>
              <a:t> （分けて考える）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71939" y="978603"/>
            <a:ext cx="2999644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しき①　３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３＝９</a:t>
            </a:r>
            <a:endParaRPr kumimoji="1" lang="en-US" altLang="ja-JP" sz="2400" dirty="0"/>
          </a:p>
          <a:p>
            <a:r>
              <a:rPr lang="ja-JP" altLang="en-US" sz="2400" dirty="0"/>
              <a:t>　　　　　３</a:t>
            </a:r>
            <a:r>
              <a:rPr lang="en-US" altLang="ja-JP" sz="2400" dirty="0"/>
              <a:t>×</a:t>
            </a:r>
            <a:r>
              <a:rPr lang="ja-JP" altLang="en-US" sz="2400" dirty="0"/>
              <a:t>５＝１５</a:t>
            </a:r>
            <a:endParaRPr lang="en-US" altLang="ja-JP" sz="2400" dirty="0"/>
          </a:p>
          <a:p>
            <a:r>
              <a:rPr kumimoji="1" lang="ja-JP" altLang="en-US" sz="2400" dirty="0"/>
              <a:t>　　　　　９＋１５＝２４</a:t>
            </a:r>
            <a:endParaRPr kumimoji="1" lang="en-US" altLang="ja-JP" sz="2400" dirty="0"/>
          </a:p>
          <a:p>
            <a:r>
              <a:rPr kumimoji="1" lang="ja-JP" altLang="en-US" sz="2400" u="sng" dirty="0"/>
              <a:t>答え　　　　２４こ</a:t>
            </a:r>
            <a:r>
              <a:rPr kumimoji="1" lang="ja-JP" altLang="en-US" sz="2400" dirty="0"/>
              <a:t>　　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lang="ja-JP" altLang="en-US" dirty="0"/>
              <a:t>　　　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52178" y="972741"/>
            <a:ext cx="2963007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しき②　３</a:t>
            </a:r>
            <a:r>
              <a:rPr kumimoji="1" lang="en-US" altLang="ja-JP" sz="2400" dirty="0"/>
              <a:t>×</a:t>
            </a:r>
            <a:r>
              <a:rPr lang="ja-JP" altLang="en-US" sz="2400" dirty="0"/>
              <a:t>３</a:t>
            </a:r>
            <a:r>
              <a:rPr kumimoji="1" lang="ja-JP" altLang="en-US" sz="2400" dirty="0"/>
              <a:t>＝</a:t>
            </a:r>
            <a:r>
              <a:rPr lang="ja-JP" altLang="en-US" sz="2400" dirty="0"/>
              <a:t>９</a:t>
            </a:r>
            <a:endParaRPr kumimoji="1" lang="en-US" altLang="ja-JP" sz="2400" dirty="0"/>
          </a:p>
          <a:p>
            <a:r>
              <a:rPr lang="ja-JP" altLang="en-US" sz="2400" dirty="0"/>
              <a:t>　　　　　５</a:t>
            </a:r>
            <a:r>
              <a:rPr lang="en-US" altLang="ja-JP" sz="2400" dirty="0"/>
              <a:t>×</a:t>
            </a:r>
            <a:r>
              <a:rPr lang="ja-JP" altLang="en-US" sz="2400" dirty="0"/>
              <a:t>３＝１５</a:t>
            </a:r>
            <a:endParaRPr lang="en-US" altLang="ja-JP" sz="2400" dirty="0"/>
          </a:p>
          <a:p>
            <a:r>
              <a:rPr kumimoji="1" lang="ja-JP" altLang="en-US" sz="2400" dirty="0"/>
              <a:t>　　　　　９＋１５＝２４</a:t>
            </a:r>
            <a:endParaRPr kumimoji="1" lang="en-US" altLang="ja-JP" sz="2400" dirty="0"/>
          </a:p>
          <a:p>
            <a:r>
              <a:rPr kumimoji="1" lang="ja-JP" altLang="en-US" sz="2400" u="sng" dirty="0"/>
              <a:t>答え　　　　２４こ</a:t>
            </a:r>
            <a:r>
              <a:rPr kumimoji="1" lang="ja-JP" altLang="en-US" sz="2400" dirty="0"/>
              <a:t>　　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lang="ja-JP" altLang="en-US" dirty="0"/>
              <a:t>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76974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329" grpId="0" animBg="1" autoUpdateAnimBg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 bwMode="auto">
          <a:xfrm>
            <a:off x="1836615" y="1828800"/>
            <a:ext cx="8651631" cy="4305300"/>
          </a:xfrm>
          <a:prstGeom prst="rect">
            <a:avLst/>
          </a:prstGeom>
          <a:solidFill>
            <a:srgbClr val="EF0B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3" name="四角形: 角を丸くする 2"/>
          <p:cNvSpPr/>
          <p:nvPr/>
        </p:nvSpPr>
        <p:spPr bwMode="auto">
          <a:xfrm>
            <a:off x="6150310" y="912395"/>
            <a:ext cx="4100596" cy="916405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400800" y="914400"/>
            <a:ext cx="3657600" cy="840205"/>
            <a:chOff x="6400800" y="914400"/>
            <a:chExt cx="3657600" cy="840205"/>
          </a:xfrm>
        </p:grpSpPr>
        <p:sp>
          <p:nvSpPr>
            <p:cNvPr id="9218" name="Oval 40"/>
            <p:cNvSpPr>
              <a:spLocks noChangeArrowheads="1"/>
            </p:cNvSpPr>
            <p:nvPr/>
          </p:nvSpPr>
          <p:spPr bwMode="auto">
            <a:xfrm>
              <a:off x="6400800" y="9144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19" name="Oval 41"/>
            <p:cNvSpPr>
              <a:spLocks noChangeArrowheads="1"/>
            </p:cNvSpPr>
            <p:nvPr/>
          </p:nvSpPr>
          <p:spPr bwMode="auto">
            <a:xfrm>
              <a:off x="7848600" y="916405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0" name="Oval 42"/>
            <p:cNvSpPr>
              <a:spLocks noChangeArrowheads="1"/>
            </p:cNvSpPr>
            <p:nvPr/>
          </p:nvSpPr>
          <p:spPr bwMode="auto">
            <a:xfrm>
              <a:off x="9144000" y="9144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9221" name="Oval 44"/>
          <p:cNvSpPr>
            <a:spLocks noChangeArrowheads="1"/>
          </p:cNvSpPr>
          <p:nvPr/>
        </p:nvSpPr>
        <p:spPr bwMode="auto">
          <a:xfrm>
            <a:off x="64008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2" name="Oval 45"/>
          <p:cNvSpPr>
            <a:spLocks noChangeArrowheads="1"/>
          </p:cNvSpPr>
          <p:nvPr/>
        </p:nvSpPr>
        <p:spPr bwMode="auto">
          <a:xfrm>
            <a:off x="78486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3" name="Oval 46"/>
          <p:cNvSpPr>
            <a:spLocks noChangeArrowheads="1"/>
          </p:cNvSpPr>
          <p:nvPr/>
        </p:nvSpPr>
        <p:spPr bwMode="auto">
          <a:xfrm>
            <a:off x="91440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4" name="Oval 47"/>
          <p:cNvSpPr>
            <a:spLocks noChangeArrowheads="1"/>
          </p:cNvSpPr>
          <p:nvPr/>
        </p:nvSpPr>
        <p:spPr bwMode="auto">
          <a:xfrm>
            <a:off x="64008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5" name="Oval 48"/>
          <p:cNvSpPr>
            <a:spLocks noChangeArrowheads="1"/>
          </p:cNvSpPr>
          <p:nvPr/>
        </p:nvSpPr>
        <p:spPr bwMode="auto">
          <a:xfrm>
            <a:off x="78486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6" name="Oval 49"/>
          <p:cNvSpPr>
            <a:spLocks noChangeArrowheads="1"/>
          </p:cNvSpPr>
          <p:nvPr/>
        </p:nvSpPr>
        <p:spPr bwMode="auto">
          <a:xfrm>
            <a:off x="91440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7" name="Oval 50"/>
          <p:cNvSpPr>
            <a:spLocks noChangeArrowheads="1"/>
          </p:cNvSpPr>
          <p:nvPr/>
        </p:nvSpPr>
        <p:spPr bwMode="auto">
          <a:xfrm>
            <a:off x="25146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8" name="Oval 51"/>
          <p:cNvSpPr>
            <a:spLocks noChangeArrowheads="1"/>
          </p:cNvSpPr>
          <p:nvPr/>
        </p:nvSpPr>
        <p:spPr bwMode="auto">
          <a:xfrm>
            <a:off x="38100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9" name="Oval 52"/>
          <p:cNvSpPr>
            <a:spLocks noChangeArrowheads="1"/>
          </p:cNvSpPr>
          <p:nvPr/>
        </p:nvSpPr>
        <p:spPr bwMode="auto">
          <a:xfrm>
            <a:off x="51054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0" name="Oval 53"/>
          <p:cNvSpPr>
            <a:spLocks noChangeArrowheads="1"/>
          </p:cNvSpPr>
          <p:nvPr/>
        </p:nvSpPr>
        <p:spPr bwMode="auto">
          <a:xfrm>
            <a:off x="64008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1" name="Oval 54"/>
          <p:cNvSpPr>
            <a:spLocks noChangeArrowheads="1"/>
          </p:cNvSpPr>
          <p:nvPr/>
        </p:nvSpPr>
        <p:spPr bwMode="auto">
          <a:xfrm>
            <a:off x="78486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2" name="Oval 55"/>
          <p:cNvSpPr>
            <a:spLocks noChangeArrowheads="1"/>
          </p:cNvSpPr>
          <p:nvPr/>
        </p:nvSpPr>
        <p:spPr bwMode="auto">
          <a:xfrm>
            <a:off x="9144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3" name="Oval 56"/>
          <p:cNvSpPr>
            <a:spLocks noChangeArrowheads="1"/>
          </p:cNvSpPr>
          <p:nvPr/>
        </p:nvSpPr>
        <p:spPr bwMode="auto">
          <a:xfrm>
            <a:off x="64008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4" name="Oval 57"/>
          <p:cNvSpPr>
            <a:spLocks noChangeArrowheads="1"/>
          </p:cNvSpPr>
          <p:nvPr/>
        </p:nvSpPr>
        <p:spPr bwMode="auto">
          <a:xfrm>
            <a:off x="77724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5" name="Oval 58"/>
          <p:cNvSpPr>
            <a:spLocks noChangeArrowheads="1"/>
          </p:cNvSpPr>
          <p:nvPr/>
        </p:nvSpPr>
        <p:spPr bwMode="auto">
          <a:xfrm>
            <a:off x="91440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6" name="Oval 59"/>
          <p:cNvSpPr>
            <a:spLocks noChangeArrowheads="1"/>
          </p:cNvSpPr>
          <p:nvPr/>
        </p:nvSpPr>
        <p:spPr bwMode="auto">
          <a:xfrm>
            <a:off x="2514600" y="4038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7" name="Oval 60"/>
          <p:cNvSpPr>
            <a:spLocks noChangeArrowheads="1"/>
          </p:cNvSpPr>
          <p:nvPr/>
        </p:nvSpPr>
        <p:spPr bwMode="auto">
          <a:xfrm>
            <a:off x="3810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8" name="Oval 61"/>
          <p:cNvSpPr>
            <a:spLocks noChangeArrowheads="1"/>
          </p:cNvSpPr>
          <p:nvPr/>
        </p:nvSpPr>
        <p:spPr bwMode="auto">
          <a:xfrm>
            <a:off x="51054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9" name="Oval 62"/>
          <p:cNvSpPr>
            <a:spLocks noChangeArrowheads="1"/>
          </p:cNvSpPr>
          <p:nvPr/>
        </p:nvSpPr>
        <p:spPr bwMode="auto">
          <a:xfrm>
            <a:off x="25908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0" name="Oval 63"/>
          <p:cNvSpPr>
            <a:spLocks noChangeArrowheads="1"/>
          </p:cNvSpPr>
          <p:nvPr/>
        </p:nvSpPr>
        <p:spPr bwMode="auto">
          <a:xfrm>
            <a:off x="38862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1" name="Oval 64"/>
          <p:cNvSpPr>
            <a:spLocks noChangeArrowheads="1"/>
          </p:cNvSpPr>
          <p:nvPr/>
        </p:nvSpPr>
        <p:spPr bwMode="auto">
          <a:xfrm>
            <a:off x="51054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32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461394" y="200592"/>
            <a:ext cx="11174136" cy="533400"/>
          </a:xfr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3600" dirty="0">
                <a:solidFill>
                  <a:schemeClr val="bg1"/>
                </a:solidFill>
              </a:rPr>
              <a:t>いろいろなもとめ方をくふうしましょう。</a:t>
            </a:r>
            <a:r>
              <a:rPr lang="ja-JP" altLang="en-US" sz="3600" dirty="0">
                <a:solidFill>
                  <a:srgbClr val="FF0000"/>
                </a:solidFill>
              </a:rPr>
              <a:t> （うごかして考える）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矢印: 下カーブ 9"/>
          <p:cNvSpPr/>
          <p:nvPr/>
        </p:nvSpPr>
        <p:spPr bwMode="auto">
          <a:xfrm rot="9702753" flipV="1">
            <a:off x="4250774" y="927769"/>
            <a:ext cx="1726633" cy="712482"/>
          </a:xfrm>
          <a:prstGeom prst="curved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084961" y="1915092"/>
            <a:ext cx="4023709" cy="926672"/>
            <a:chOff x="2084961" y="1915092"/>
            <a:chExt cx="4023709" cy="9266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961" y="1915092"/>
              <a:ext cx="4023709" cy="926672"/>
            </a:xfrm>
            <a:prstGeom prst="rect">
              <a:avLst/>
            </a:prstGeom>
          </p:spPr>
        </p:pic>
        <p:sp>
          <p:nvSpPr>
            <p:cNvPr id="32" name="Oval 52"/>
            <p:cNvSpPr>
              <a:spLocks noChangeArrowheads="1"/>
            </p:cNvSpPr>
            <p:nvPr/>
          </p:nvSpPr>
          <p:spPr bwMode="auto">
            <a:xfrm>
              <a:off x="2514600" y="1943100"/>
              <a:ext cx="914400" cy="838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3979" y="1954719"/>
              <a:ext cx="926672" cy="847417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4091" y="1972408"/>
              <a:ext cx="926672" cy="847417"/>
            </a:xfrm>
            <a:prstGeom prst="rect">
              <a:avLst/>
            </a:prstGeom>
          </p:spPr>
        </p:pic>
      </p:grpSp>
      <p:sp>
        <p:nvSpPr>
          <p:cNvPr id="6" name="テキスト ボックス 5"/>
          <p:cNvSpPr txBox="1"/>
          <p:nvPr/>
        </p:nvSpPr>
        <p:spPr>
          <a:xfrm>
            <a:off x="773723" y="6134100"/>
            <a:ext cx="842498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しき　　４</a:t>
            </a:r>
            <a:r>
              <a:rPr kumimoji="1" lang="en-US" altLang="ja-JP" sz="4000" dirty="0"/>
              <a:t>×</a:t>
            </a:r>
            <a:r>
              <a:rPr kumimoji="1" lang="ja-JP" altLang="en-US" sz="4000" dirty="0"/>
              <a:t>６＝２４　　　　</a:t>
            </a:r>
            <a:r>
              <a:rPr kumimoji="1" lang="ja-JP" altLang="en-US" sz="4000" u="sng" dirty="0"/>
              <a:t>答え　　２４こ</a:t>
            </a:r>
          </a:p>
        </p:txBody>
      </p:sp>
    </p:spTree>
    <p:extLst>
      <p:ext uri="{BB962C8B-B14F-4D97-AF65-F5344CB8AC3E}">
        <p14:creationId xmlns:p14="http://schemas.microsoft.com/office/powerpoint/2010/main" val="1835240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1329" grpId="0" animBg="1" autoUpdateAnimBg="0"/>
      <p:bldP spid="10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四角形: 角を丸くする 35"/>
          <p:cNvSpPr/>
          <p:nvPr/>
        </p:nvSpPr>
        <p:spPr bwMode="auto">
          <a:xfrm>
            <a:off x="4933457" y="951787"/>
            <a:ext cx="1234831" cy="51351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39" name="四角形: 角を丸くする 38"/>
          <p:cNvSpPr/>
          <p:nvPr/>
        </p:nvSpPr>
        <p:spPr bwMode="auto">
          <a:xfrm>
            <a:off x="9032631" y="914400"/>
            <a:ext cx="1234831" cy="51351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38" name="四角形: 角を丸くする 37"/>
          <p:cNvSpPr/>
          <p:nvPr/>
        </p:nvSpPr>
        <p:spPr bwMode="auto">
          <a:xfrm>
            <a:off x="7635631" y="914400"/>
            <a:ext cx="1234831" cy="51351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37" name="四角形: 角を丸くする 36"/>
          <p:cNvSpPr/>
          <p:nvPr/>
        </p:nvSpPr>
        <p:spPr bwMode="auto">
          <a:xfrm>
            <a:off x="6265981" y="954453"/>
            <a:ext cx="1234831" cy="51351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35" name="四角形: 角を丸くする 34"/>
          <p:cNvSpPr/>
          <p:nvPr/>
        </p:nvSpPr>
        <p:spPr bwMode="auto">
          <a:xfrm>
            <a:off x="3610704" y="942730"/>
            <a:ext cx="1234831" cy="51351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3" name="四角形: 角を丸くする 2"/>
          <p:cNvSpPr/>
          <p:nvPr/>
        </p:nvSpPr>
        <p:spPr bwMode="auto">
          <a:xfrm>
            <a:off x="2347539" y="992554"/>
            <a:ext cx="1234831" cy="5135156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9218" name="Oval 40"/>
          <p:cNvSpPr>
            <a:spLocks noChangeArrowheads="1"/>
          </p:cNvSpPr>
          <p:nvPr/>
        </p:nvSpPr>
        <p:spPr bwMode="auto">
          <a:xfrm>
            <a:off x="6421313" y="1013425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19" name="Oval 41"/>
          <p:cNvSpPr>
            <a:spLocks noChangeArrowheads="1"/>
          </p:cNvSpPr>
          <p:nvPr/>
        </p:nvSpPr>
        <p:spPr bwMode="auto">
          <a:xfrm>
            <a:off x="7809521" y="1013425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0" name="Oval 42"/>
          <p:cNvSpPr>
            <a:spLocks noChangeArrowheads="1"/>
          </p:cNvSpPr>
          <p:nvPr/>
        </p:nvSpPr>
        <p:spPr bwMode="auto">
          <a:xfrm>
            <a:off x="9144000" y="1013425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1" name="Oval 44"/>
          <p:cNvSpPr>
            <a:spLocks noChangeArrowheads="1"/>
          </p:cNvSpPr>
          <p:nvPr/>
        </p:nvSpPr>
        <p:spPr bwMode="auto">
          <a:xfrm>
            <a:off x="64008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2" name="Oval 45"/>
          <p:cNvSpPr>
            <a:spLocks noChangeArrowheads="1"/>
          </p:cNvSpPr>
          <p:nvPr/>
        </p:nvSpPr>
        <p:spPr bwMode="auto">
          <a:xfrm>
            <a:off x="78486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3" name="Oval 46"/>
          <p:cNvSpPr>
            <a:spLocks noChangeArrowheads="1"/>
          </p:cNvSpPr>
          <p:nvPr/>
        </p:nvSpPr>
        <p:spPr bwMode="auto">
          <a:xfrm>
            <a:off x="91440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4" name="Oval 47"/>
          <p:cNvSpPr>
            <a:spLocks noChangeArrowheads="1"/>
          </p:cNvSpPr>
          <p:nvPr/>
        </p:nvSpPr>
        <p:spPr bwMode="auto">
          <a:xfrm>
            <a:off x="64008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5" name="Oval 48"/>
          <p:cNvSpPr>
            <a:spLocks noChangeArrowheads="1"/>
          </p:cNvSpPr>
          <p:nvPr/>
        </p:nvSpPr>
        <p:spPr bwMode="auto">
          <a:xfrm>
            <a:off x="78486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6" name="Oval 49"/>
          <p:cNvSpPr>
            <a:spLocks noChangeArrowheads="1"/>
          </p:cNvSpPr>
          <p:nvPr/>
        </p:nvSpPr>
        <p:spPr bwMode="auto">
          <a:xfrm>
            <a:off x="91440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7" name="Oval 50"/>
          <p:cNvSpPr>
            <a:spLocks noChangeArrowheads="1"/>
          </p:cNvSpPr>
          <p:nvPr/>
        </p:nvSpPr>
        <p:spPr bwMode="auto">
          <a:xfrm>
            <a:off x="25146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8" name="Oval 51"/>
          <p:cNvSpPr>
            <a:spLocks noChangeArrowheads="1"/>
          </p:cNvSpPr>
          <p:nvPr/>
        </p:nvSpPr>
        <p:spPr bwMode="auto">
          <a:xfrm>
            <a:off x="38100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9" name="Oval 52"/>
          <p:cNvSpPr>
            <a:spLocks noChangeArrowheads="1"/>
          </p:cNvSpPr>
          <p:nvPr/>
        </p:nvSpPr>
        <p:spPr bwMode="auto">
          <a:xfrm>
            <a:off x="51054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0" name="Oval 53"/>
          <p:cNvSpPr>
            <a:spLocks noChangeArrowheads="1"/>
          </p:cNvSpPr>
          <p:nvPr/>
        </p:nvSpPr>
        <p:spPr bwMode="auto">
          <a:xfrm>
            <a:off x="64008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1" name="Oval 54"/>
          <p:cNvSpPr>
            <a:spLocks noChangeArrowheads="1"/>
          </p:cNvSpPr>
          <p:nvPr/>
        </p:nvSpPr>
        <p:spPr bwMode="auto">
          <a:xfrm>
            <a:off x="78486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2" name="Oval 55"/>
          <p:cNvSpPr>
            <a:spLocks noChangeArrowheads="1"/>
          </p:cNvSpPr>
          <p:nvPr/>
        </p:nvSpPr>
        <p:spPr bwMode="auto">
          <a:xfrm>
            <a:off x="9144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3" name="Oval 56"/>
          <p:cNvSpPr>
            <a:spLocks noChangeArrowheads="1"/>
          </p:cNvSpPr>
          <p:nvPr/>
        </p:nvSpPr>
        <p:spPr bwMode="auto">
          <a:xfrm>
            <a:off x="6454525" y="5144212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4" name="Oval 57"/>
          <p:cNvSpPr>
            <a:spLocks noChangeArrowheads="1"/>
          </p:cNvSpPr>
          <p:nvPr/>
        </p:nvSpPr>
        <p:spPr bwMode="auto">
          <a:xfrm>
            <a:off x="77724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5" name="Oval 58"/>
          <p:cNvSpPr>
            <a:spLocks noChangeArrowheads="1"/>
          </p:cNvSpPr>
          <p:nvPr/>
        </p:nvSpPr>
        <p:spPr bwMode="auto">
          <a:xfrm>
            <a:off x="91440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6" name="Oval 59"/>
          <p:cNvSpPr>
            <a:spLocks noChangeArrowheads="1"/>
          </p:cNvSpPr>
          <p:nvPr/>
        </p:nvSpPr>
        <p:spPr bwMode="auto">
          <a:xfrm>
            <a:off x="2514600" y="4038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7" name="Oval 60"/>
          <p:cNvSpPr>
            <a:spLocks noChangeArrowheads="1"/>
          </p:cNvSpPr>
          <p:nvPr/>
        </p:nvSpPr>
        <p:spPr bwMode="auto">
          <a:xfrm>
            <a:off x="3810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8" name="Oval 61"/>
          <p:cNvSpPr>
            <a:spLocks noChangeArrowheads="1"/>
          </p:cNvSpPr>
          <p:nvPr/>
        </p:nvSpPr>
        <p:spPr bwMode="auto">
          <a:xfrm>
            <a:off x="51054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9" name="Oval 62"/>
          <p:cNvSpPr>
            <a:spLocks noChangeArrowheads="1"/>
          </p:cNvSpPr>
          <p:nvPr/>
        </p:nvSpPr>
        <p:spPr bwMode="auto">
          <a:xfrm>
            <a:off x="2502877" y="5064104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0" name="Oval 63"/>
          <p:cNvSpPr>
            <a:spLocks noChangeArrowheads="1"/>
          </p:cNvSpPr>
          <p:nvPr/>
        </p:nvSpPr>
        <p:spPr bwMode="auto">
          <a:xfrm>
            <a:off x="3794360" y="5126363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1" name="Oval 64"/>
          <p:cNvSpPr>
            <a:spLocks noChangeArrowheads="1"/>
          </p:cNvSpPr>
          <p:nvPr/>
        </p:nvSpPr>
        <p:spPr bwMode="auto">
          <a:xfrm>
            <a:off x="5126404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32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561475" y="152400"/>
            <a:ext cx="10579105" cy="533400"/>
          </a:xfr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3600" dirty="0">
                <a:solidFill>
                  <a:schemeClr val="bg1"/>
                </a:solidFill>
              </a:rPr>
              <a:t>いろいろなもとめ方をくふうしましょう。</a:t>
            </a:r>
            <a:r>
              <a:rPr lang="ja-JP" altLang="en-US" sz="3600" dirty="0">
                <a:solidFill>
                  <a:srgbClr val="FF0000"/>
                </a:solidFill>
              </a:rPr>
              <a:t> （引いて考える）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8" name="Oval 52"/>
          <p:cNvSpPr>
            <a:spLocks noChangeArrowheads="1"/>
          </p:cNvSpPr>
          <p:nvPr/>
        </p:nvSpPr>
        <p:spPr bwMode="auto">
          <a:xfrm>
            <a:off x="2551714" y="1976315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29" name="Oval 52"/>
          <p:cNvSpPr>
            <a:spLocks noChangeArrowheads="1"/>
          </p:cNvSpPr>
          <p:nvPr/>
        </p:nvSpPr>
        <p:spPr bwMode="auto">
          <a:xfrm>
            <a:off x="2557009" y="1009650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0" name="Oval 52"/>
          <p:cNvSpPr>
            <a:spLocks noChangeArrowheads="1"/>
          </p:cNvSpPr>
          <p:nvPr/>
        </p:nvSpPr>
        <p:spPr bwMode="auto">
          <a:xfrm>
            <a:off x="3805517" y="1031630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1" name="Oval 52"/>
          <p:cNvSpPr>
            <a:spLocks noChangeArrowheads="1"/>
          </p:cNvSpPr>
          <p:nvPr/>
        </p:nvSpPr>
        <p:spPr bwMode="auto">
          <a:xfrm>
            <a:off x="3821723" y="1983153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2" name="Oval 52"/>
          <p:cNvSpPr>
            <a:spLocks noChangeArrowheads="1"/>
          </p:cNvSpPr>
          <p:nvPr/>
        </p:nvSpPr>
        <p:spPr bwMode="auto">
          <a:xfrm>
            <a:off x="5067300" y="992554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33" name="Oval 52"/>
          <p:cNvSpPr>
            <a:spLocks noChangeArrowheads="1"/>
          </p:cNvSpPr>
          <p:nvPr/>
        </p:nvSpPr>
        <p:spPr bwMode="auto">
          <a:xfrm>
            <a:off x="5117123" y="1976315"/>
            <a:ext cx="9144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auto">
          <a:xfrm>
            <a:off x="2267265" y="992554"/>
            <a:ext cx="3924473" cy="18913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1135" y="6326155"/>
            <a:ext cx="105529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しき　　５</a:t>
            </a:r>
            <a:r>
              <a:rPr kumimoji="1" lang="en-US" altLang="ja-JP" sz="2800" dirty="0"/>
              <a:t>×</a:t>
            </a:r>
            <a:r>
              <a:rPr kumimoji="1" lang="ja-JP" altLang="en-US" sz="2800" dirty="0"/>
              <a:t>６＝３０　　２</a:t>
            </a:r>
            <a:r>
              <a:rPr kumimoji="1" lang="en-US" altLang="ja-JP" sz="2800" dirty="0"/>
              <a:t>×</a:t>
            </a:r>
            <a:r>
              <a:rPr kumimoji="1" lang="ja-JP" altLang="en-US" sz="2800" dirty="0"/>
              <a:t>３＝６　　３０－６＝２４　　　</a:t>
            </a:r>
            <a:r>
              <a:rPr kumimoji="1" lang="ja-JP" altLang="en-US" sz="2800" u="sng" dirty="0"/>
              <a:t>　答え　　２４こ</a:t>
            </a:r>
          </a:p>
        </p:txBody>
      </p:sp>
    </p:spTree>
    <p:extLst>
      <p:ext uri="{BB962C8B-B14F-4D97-AF65-F5344CB8AC3E}">
        <p14:creationId xmlns:p14="http://schemas.microsoft.com/office/powerpoint/2010/main" val="903083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38" grpId="0" animBg="1"/>
      <p:bldP spid="37" grpId="0" animBg="1"/>
      <p:bldP spid="35" grpId="0" animBg="1"/>
      <p:bldP spid="3" grpId="0" animBg="1"/>
      <p:bldP spid="11329" grpId="0" animBg="1" autoUpdateAnimBg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0"/>
          <p:cNvSpPr>
            <a:spLocks noChangeArrowheads="1"/>
          </p:cNvSpPr>
          <p:nvPr/>
        </p:nvSpPr>
        <p:spPr bwMode="auto">
          <a:xfrm>
            <a:off x="12954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19" name="Oval 41"/>
          <p:cNvSpPr>
            <a:spLocks noChangeArrowheads="1"/>
          </p:cNvSpPr>
          <p:nvPr/>
        </p:nvSpPr>
        <p:spPr bwMode="auto">
          <a:xfrm>
            <a:off x="1295400" y="4009831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0" name="Oval 42"/>
          <p:cNvSpPr>
            <a:spLocks noChangeArrowheads="1"/>
          </p:cNvSpPr>
          <p:nvPr/>
        </p:nvSpPr>
        <p:spPr bwMode="auto">
          <a:xfrm>
            <a:off x="1295400" y="2966747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4" name="Oval 47"/>
          <p:cNvSpPr>
            <a:spLocks noChangeArrowheads="1"/>
          </p:cNvSpPr>
          <p:nvPr/>
        </p:nvSpPr>
        <p:spPr bwMode="auto">
          <a:xfrm>
            <a:off x="64008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5" name="Oval 48"/>
          <p:cNvSpPr>
            <a:spLocks noChangeArrowheads="1"/>
          </p:cNvSpPr>
          <p:nvPr/>
        </p:nvSpPr>
        <p:spPr bwMode="auto">
          <a:xfrm>
            <a:off x="78486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7" name="Oval 50"/>
          <p:cNvSpPr>
            <a:spLocks noChangeArrowheads="1"/>
          </p:cNvSpPr>
          <p:nvPr/>
        </p:nvSpPr>
        <p:spPr bwMode="auto">
          <a:xfrm>
            <a:off x="25146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8" name="Oval 51"/>
          <p:cNvSpPr>
            <a:spLocks noChangeArrowheads="1"/>
          </p:cNvSpPr>
          <p:nvPr/>
        </p:nvSpPr>
        <p:spPr bwMode="auto">
          <a:xfrm>
            <a:off x="38100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9" name="Oval 52"/>
          <p:cNvSpPr>
            <a:spLocks noChangeArrowheads="1"/>
          </p:cNvSpPr>
          <p:nvPr/>
        </p:nvSpPr>
        <p:spPr bwMode="auto">
          <a:xfrm>
            <a:off x="51054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0" name="Oval 53"/>
          <p:cNvSpPr>
            <a:spLocks noChangeArrowheads="1"/>
          </p:cNvSpPr>
          <p:nvPr/>
        </p:nvSpPr>
        <p:spPr bwMode="auto">
          <a:xfrm>
            <a:off x="64008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1" name="Oval 54"/>
          <p:cNvSpPr>
            <a:spLocks noChangeArrowheads="1"/>
          </p:cNvSpPr>
          <p:nvPr/>
        </p:nvSpPr>
        <p:spPr bwMode="auto">
          <a:xfrm>
            <a:off x="78486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3" name="Oval 56"/>
          <p:cNvSpPr>
            <a:spLocks noChangeArrowheads="1"/>
          </p:cNvSpPr>
          <p:nvPr/>
        </p:nvSpPr>
        <p:spPr bwMode="auto">
          <a:xfrm>
            <a:off x="64008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4" name="Oval 57"/>
          <p:cNvSpPr>
            <a:spLocks noChangeArrowheads="1"/>
          </p:cNvSpPr>
          <p:nvPr/>
        </p:nvSpPr>
        <p:spPr bwMode="auto">
          <a:xfrm>
            <a:off x="77724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9004039" y="2895600"/>
            <a:ext cx="2481943" cy="3299931"/>
            <a:chOff x="9004039" y="2895600"/>
            <a:chExt cx="2481943" cy="3299931"/>
          </a:xfrm>
        </p:grpSpPr>
        <p:sp>
          <p:nvSpPr>
            <p:cNvPr id="34" name="四角形: 角を丸くする 33"/>
            <p:cNvSpPr/>
            <p:nvPr/>
          </p:nvSpPr>
          <p:spPr bwMode="auto">
            <a:xfrm rot="5400000">
              <a:off x="8595045" y="3304594"/>
              <a:ext cx="3299931" cy="2481943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ＭＳ Ｐゴシック" pitchFamily="50" charset="-128"/>
              </a:endParaRPr>
            </a:p>
          </p:txBody>
        </p:sp>
        <p:sp>
          <p:nvSpPr>
            <p:cNvPr id="9221" name="Oval 44"/>
            <p:cNvSpPr>
              <a:spLocks noChangeArrowheads="1"/>
            </p:cNvSpPr>
            <p:nvPr/>
          </p:nvSpPr>
          <p:spPr bwMode="auto">
            <a:xfrm>
              <a:off x="10394301" y="30480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2" name="Oval 45"/>
            <p:cNvSpPr>
              <a:spLocks noChangeArrowheads="1"/>
            </p:cNvSpPr>
            <p:nvPr/>
          </p:nvSpPr>
          <p:spPr bwMode="auto">
            <a:xfrm>
              <a:off x="10431624" y="40386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3" name="Oval 46"/>
            <p:cNvSpPr>
              <a:spLocks noChangeArrowheads="1"/>
            </p:cNvSpPr>
            <p:nvPr/>
          </p:nvSpPr>
          <p:spPr bwMode="auto">
            <a:xfrm>
              <a:off x="10431624" y="5116285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6" name="Oval 49"/>
            <p:cNvSpPr>
              <a:spLocks noChangeArrowheads="1"/>
            </p:cNvSpPr>
            <p:nvPr/>
          </p:nvSpPr>
          <p:spPr bwMode="auto">
            <a:xfrm>
              <a:off x="9144000" y="3030117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2" name="Oval 55"/>
            <p:cNvSpPr>
              <a:spLocks noChangeArrowheads="1"/>
            </p:cNvSpPr>
            <p:nvPr/>
          </p:nvSpPr>
          <p:spPr bwMode="auto">
            <a:xfrm>
              <a:off x="9144000" y="4114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5" name="Oval 58"/>
            <p:cNvSpPr>
              <a:spLocks noChangeArrowheads="1"/>
            </p:cNvSpPr>
            <p:nvPr/>
          </p:nvSpPr>
          <p:spPr bwMode="auto">
            <a:xfrm>
              <a:off x="9144000" y="51816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9236" name="Oval 59"/>
          <p:cNvSpPr>
            <a:spLocks noChangeArrowheads="1"/>
          </p:cNvSpPr>
          <p:nvPr/>
        </p:nvSpPr>
        <p:spPr bwMode="auto">
          <a:xfrm>
            <a:off x="2514600" y="4038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7" name="Oval 60"/>
          <p:cNvSpPr>
            <a:spLocks noChangeArrowheads="1"/>
          </p:cNvSpPr>
          <p:nvPr/>
        </p:nvSpPr>
        <p:spPr bwMode="auto">
          <a:xfrm>
            <a:off x="3810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8" name="Oval 61"/>
          <p:cNvSpPr>
            <a:spLocks noChangeArrowheads="1"/>
          </p:cNvSpPr>
          <p:nvPr/>
        </p:nvSpPr>
        <p:spPr bwMode="auto">
          <a:xfrm>
            <a:off x="51054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9" name="Oval 62"/>
          <p:cNvSpPr>
            <a:spLocks noChangeArrowheads="1"/>
          </p:cNvSpPr>
          <p:nvPr/>
        </p:nvSpPr>
        <p:spPr bwMode="auto">
          <a:xfrm>
            <a:off x="25908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0" name="Oval 63"/>
          <p:cNvSpPr>
            <a:spLocks noChangeArrowheads="1"/>
          </p:cNvSpPr>
          <p:nvPr/>
        </p:nvSpPr>
        <p:spPr bwMode="auto">
          <a:xfrm>
            <a:off x="38862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1" name="Oval 64"/>
          <p:cNvSpPr>
            <a:spLocks noChangeArrowheads="1"/>
          </p:cNvSpPr>
          <p:nvPr/>
        </p:nvSpPr>
        <p:spPr bwMode="auto">
          <a:xfrm>
            <a:off x="51054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32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453005" y="220052"/>
            <a:ext cx="11157357" cy="533400"/>
          </a:xfr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3600" dirty="0">
                <a:solidFill>
                  <a:schemeClr val="bg1"/>
                </a:solidFill>
              </a:rPr>
              <a:t>いろいろなもとめ方をくふうしましょう。</a:t>
            </a:r>
            <a:r>
              <a:rPr lang="ja-JP" altLang="en-US" sz="3600" dirty="0">
                <a:solidFill>
                  <a:srgbClr val="FF0000"/>
                </a:solidFill>
              </a:rPr>
              <a:t> （うごかして考える）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四角形: 角を丸くする 1"/>
          <p:cNvSpPr/>
          <p:nvPr/>
        </p:nvSpPr>
        <p:spPr bwMode="auto">
          <a:xfrm>
            <a:off x="4890795" y="861913"/>
            <a:ext cx="3946849" cy="2128547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105400" y="952500"/>
            <a:ext cx="3657600" cy="1943100"/>
            <a:chOff x="5105400" y="952500"/>
            <a:chExt cx="3657600" cy="1943100"/>
          </a:xfrm>
        </p:grpSpPr>
        <p:sp>
          <p:nvSpPr>
            <p:cNvPr id="27" name="Oval 44"/>
            <p:cNvSpPr>
              <a:spLocks noChangeArrowheads="1"/>
            </p:cNvSpPr>
            <p:nvPr/>
          </p:nvSpPr>
          <p:spPr bwMode="auto">
            <a:xfrm>
              <a:off x="5105400" y="20574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Oval 44"/>
            <p:cNvSpPr>
              <a:spLocks noChangeArrowheads="1"/>
            </p:cNvSpPr>
            <p:nvPr/>
          </p:nvSpPr>
          <p:spPr bwMode="auto">
            <a:xfrm>
              <a:off x="5105400" y="9525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6400800" y="20574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>
              <a:off x="6400800" y="9525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auto">
            <a:xfrm>
              <a:off x="7848600" y="20574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Oval 44"/>
            <p:cNvSpPr>
              <a:spLocks noChangeArrowheads="1"/>
            </p:cNvSpPr>
            <p:nvPr/>
          </p:nvSpPr>
          <p:spPr bwMode="auto">
            <a:xfrm>
              <a:off x="7848600" y="9525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" name="矢印: 上向き折線 3"/>
          <p:cNvSpPr/>
          <p:nvPr/>
        </p:nvSpPr>
        <p:spPr bwMode="auto">
          <a:xfrm flipV="1">
            <a:off x="9004040" y="1665516"/>
            <a:ext cx="1567544" cy="1188869"/>
          </a:xfrm>
          <a:prstGeom prst="bentUp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815021" y="797804"/>
            <a:ext cx="29996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しき①　３</a:t>
            </a:r>
            <a:r>
              <a:rPr kumimoji="1" lang="en-US" altLang="ja-JP" sz="2400" dirty="0"/>
              <a:t>×</a:t>
            </a:r>
            <a:r>
              <a:rPr lang="ja-JP" altLang="en-US" sz="2400" dirty="0"/>
              <a:t>８</a:t>
            </a:r>
            <a:r>
              <a:rPr kumimoji="1" lang="ja-JP" altLang="en-US" sz="2400" dirty="0"/>
              <a:t>＝</a:t>
            </a:r>
            <a:r>
              <a:rPr lang="ja-JP" altLang="en-US" sz="2400" dirty="0"/>
              <a:t>２４</a:t>
            </a:r>
            <a:endParaRPr kumimoji="1" lang="en-US" altLang="ja-JP" sz="2400" dirty="0"/>
          </a:p>
          <a:p>
            <a:r>
              <a:rPr lang="ja-JP" altLang="en-US" sz="2400" dirty="0"/>
              <a:t>　　　</a:t>
            </a:r>
            <a:r>
              <a:rPr kumimoji="1" lang="ja-JP" altLang="en-US" sz="2400" u="sng" dirty="0"/>
              <a:t>答え　　　　２４こ</a:t>
            </a:r>
            <a:r>
              <a:rPr kumimoji="1" lang="ja-JP" altLang="en-US" sz="2400" dirty="0"/>
              <a:t>　　</a:t>
            </a:r>
            <a:r>
              <a:rPr kumimoji="1" lang="ja-JP" altLang="en-US" dirty="0"/>
              <a:t>　</a:t>
            </a:r>
            <a:endParaRPr kumimoji="1" lang="en-US" altLang="ja-JP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15021" y="1781306"/>
            <a:ext cx="299497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しき②　８</a:t>
            </a:r>
            <a:r>
              <a:rPr kumimoji="1" lang="en-US" altLang="ja-JP" sz="2400" dirty="0"/>
              <a:t>×</a:t>
            </a:r>
            <a:r>
              <a:rPr lang="ja-JP" altLang="en-US" sz="2400" dirty="0"/>
              <a:t>３</a:t>
            </a:r>
            <a:r>
              <a:rPr kumimoji="1" lang="ja-JP" altLang="en-US" sz="2400" dirty="0"/>
              <a:t>＝</a:t>
            </a:r>
            <a:r>
              <a:rPr lang="ja-JP" altLang="en-US" sz="2400" dirty="0"/>
              <a:t>２４</a:t>
            </a:r>
            <a:endParaRPr kumimoji="1" lang="en-US" altLang="ja-JP" sz="2400" dirty="0"/>
          </a:p>
          <a:p>
            <a:r>
              <a:rPr kumimoji="1" lang="ja-JP" altLang="en-US" sz="2400" dirty="0"/>
              <a:t>　　　</a:t>
            </a:r>
            <a:r>
              <a:rPr kumimoji="1" lang="ja-JP" altLang="en-US" sz="2400" u="sng" dirty="0"/>
              <a:t>答え　　　　２４こ</a:t>
            </a:r>
            <a:r>
              <a:rPr kumimoji="1" lang="ja-JP" altLang="en-US" sz="2400" dirty="0"/>
              <a:t>　　</a:t>
            </a:r>
            <a:r>
              <a:rPr kumimoji="1" lang="ja-JP" altLang="en-US" dirty="0"/>
              <a:t>　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8687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 autoUpdateAnimBg="0"/>
      <p:bldP spid="2" grpId="0" animBg="1"/>
      <p:bldP spid="2" grpId="1" animBg="1"/>
      <p:bldP spid="4" grpId="0" animBg="1"/>
      <p:bldP spid="41" grpId="0" animBg="1"/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四角形: 角を丸くする 1"/>
          <p:cNvSpPr/>
          <p:nvPr/>
        </p:nvSpPr>
        <p:spPr bwMode="auto">
          <a:xfrm>
            <a:off x="5032432" y="4533899"/>
            <a:ext cx="2962037" cy="2269283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277123" y="4588331"/>
            <a:ext cx="2514599" cy="2214852"/>
            <a:chOff x="5277123" y="4588331"/>
            <a:chExt cx="2514599" cy="2214852"/>
          </a:xfrm>
        </p:grpSpPr>
        <p:sp>
          <p:nvSpPr>
            <p:cNvPr id="9218" name="Oval 40"/>
            <p:cNvSpPr>
              <a:spLocks noChangeArrowheads="1"/>
            </p:cNvSpPr>
            <p:nvPr/>
          </p:nvSpPr>
          <p:spPr bwMode="auto">
            <a:xfrm>
              <a:off x="5277123" y="6209914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19" name="Oval 41"/>
            <p:cNvSpPr>
              <a:spLocks noChangeArrowheads="1"/>
            </p:cNvSpPr>
            <p:nvPr/>
          </p:nvSpPr>
          <p:spPr bwMode="auto">
            <a:xfrm>
              <a:off x="5277123" y="5326615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0" name="Oval 42"/>
            <p:cNvSpPr>
              <a:spLocks noChangeArrowheads="1"/>
            </p:cNvSpPr>
            <p:nvPr/>
          </p:nvSpPr>
          <p:spPr bwMode="auto">
            <a:xfrm>
              <a:off x="5277123" y="4588331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7" name="Oval 50"/>
            <p:cNvSpPr>
              <a:spLocks noChangeArrowheads="1"/>
            </p:cNvSpPr>
            <p:nvPr/>
          </p:nvSpPr>
          <p:spPr bwMode="auto">
            <a:xfrm>
              <a:off x="6151766" y="4591907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8" name="Oval 51"/>
            <p:cNvSpPr>
              <a:spLocks noChangeArrowheads="1"/>
            </p:cNvSpPr>
            <p:nvPr/>
          </p:nvSpPr>
          <p:spPr bwMode="auto">
            <a:xfrm>
              <a:off x="7081074" y="4591907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6" name="Oval 59"/>
            <p:cNvSpPr>
              <a:spLocks noChangeArrowheads="1"/>
            </p:cNvSpPr>
            <p:nvPr/>
          </p:nvSpPr>
          <p:spPr bwMode="auto">
            <a:xfrm>
              <a:off x="6151766" y="5346977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7" name="Oval 60"/>
            <p:cNvSpPr>
              <a:spLocks noChangeArrowheads="1"/>
            </p:cNvSpPr>
            <p:nvPr/>
          </p:nvSpPr>
          <p:spPr bwMode="auto">
            <a:xfrm>
              <a:off x="7081074" y="5400911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9" name="Oval 62"/>
            <p:cNvSpPr>
              <a:spLocks noChangeArrowheads="1"/>
            </p:cNvSpPr>
            <p:nvPr/>
          </p:nvSpPr>
          <p:spPr bwMode="auto">
            <a:xfrm>
              <a:off x="6206431" y="6155980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40" name="Oval 63"/>
            <p:cNvSpPr>
              <a:spLocks noChangeArrowheads="1"/>
            </p:cNvSpPr>
            <p:nvPr/>
          </p:nvSpPr>
          <p:spPr bwMode="auto">
            <a:xfrm>
              <a:off x="7135740" y="6209914"/>
              <a:ext cx="655982" cy="593269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124722" y="2417989"/>
            <a:ext cx="2667000" cy="2068285"/>
            <a:chOff x="5105400" y="3048000"/>
            <a:chExt cx="3657600" cy="3048000"/>
          </a:xfrm>
        </p:grpSpPr>
        <p:sp>
          <p:nvSpPr>
            <p:cNvPr id="9224" name="Oval 47"/>
            <p:cNvSpPr>
              <a:spLocks noChangeArrowheads="1"/>
            </p:cNvSpPr>
            <p:nvPr/>
          </p:nvSpPr>
          <p:spPr bwMode="auto">
            <a:xfrm>
              <a:off x="6400800" y="30480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5" name="Oval 48"/>
            <p:cNvSpPr>
              <a:spLocks noChangeArrowheads="1"/>
            </p:cNvSpPr>
            <p:nvPr/>
          </p:nvSpPr>
          <p:spPr bwMode="auto">
            <a:xfrm>
              <a:off x="7848600" y="30480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29" name="Oval 52"/>
            <p:cNvSpPr>
              <a:spLocks noChangeArrowheads="1"/>
            </p:cNvSpPr>
            <p:nvPr/>
          </p:nvSpPr>
          <p:spPr bwMode="auto">
            <a:xfrm>
              <a:off x="5105400" y="30480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0" name="Oval 53"/>
            <p:cNvSpPr>
              <a:spLocks noChangeArrowheads="1"/>
            </p:cNvSpPr>
            <p:nvPr/>
          </p:nvSpPr>
          <p:spPr bwMode="auto">
            <a:xfrm>
              <a:off x="6400800" y="4114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1" name="Oval 54"/>
            <p:cNvSpPr>
              <a:spLocks noChangeArrowheads="1"/>
            </p:cNvSpPr>
            <p:nvPr/>
          </p:nvSpPr>
          <p:spPr bwMode="auto">
            <a:xfrm>
              <a:off x="7848600" y="4114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3" name="Oval 56"/>
            <p:cNvSpPr>
              <a:spLocks noChangeArrowheads="1"/>
            </p:cNvSpPr>
            <p:nvPr/>
          </p:nvSpPr>
          <p:spPr bwMode="auto">
            <a:xfrm>
              <a:off x="6400800" y="51816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4" name="Oval 57"/>
            <p:cNvSpPr>
              <a:spLocks noChangeArrowheads="1"/>
            </p:cNvSpPr>
            <p:nvPr/>
          </p:nvSpPr>
          <p:spPr bwMode="auto">
            <a:xfrm>
              <a:off x="7772400" y="51816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38" name="Oval 61"/>
            <p:cNvSpPr>
              <a:spLocks noChangeArrowheads="1"/>
            </p:cNvSpPr>
            <p:nvPr/>
          </p:nvSpPr>
          <p:spPr bwMode="auto">
            <a:xfrm>
              <a:off x="5105400" y="4114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9241" name="Oval 64"/>
            <p:cNvSpPr>
              <a:spLocks noChangeArrowheads="1"/>
            </p:cNvSpPr>
            <p:nvPr/>
          </p:nvSpPr>
          <p:spPr bwMode="auto">
            <a:xfrm>
              <a:off x="5105400" y="5257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132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453005" y="220052"/>
            <a:ext cx="11157357" cy="533400"/>
          </a:xfr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3600" dirty="0">
                <a:solidFill>
                  <a:schemeClr val="bg1"/>
                </a:solidFill>
              </a:rPr>
              <a:t>いろいろなもとめ方をくふうしましょう。</a:t>
            </a:r>
            <a:r>
              <a:rPr lang="ja-JP" altLang="en-US" sz="3600" dirty="0">
                <a:solidFill>
                  <a:srgbClr val="FF0000"/>
                </a:solidFill>
              </a:rPr>
              <a:t> （うごかして考える）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5105400" y="952500"/>
            <a:ext cx="2575560" cy="1307450"/>
            <a:chOff x="5105400" y="952500"/>
            <a:chExt cx="3657600" cy="1943100"/>
          </a:xfrm>
        </p:grpSpPr>
        <p:sp>
          <p:nvSpPr>
            <p:cNvPr id="27" name="Oval 44"/>
            <p:cNvSpPr>
              <a:spLocks noChangeArrowheads="1"/>
            </p:cNvSpPr>
            <p:nvPr/>
          </p:nvSpPr>
          <p:spPr bwMode="auto">
            <a:xfrm>
              <a:off x="5105400" y="20574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8" name="Oval 44"/>
            <p:cNvSpPr>
              <a:spLocks noChangeArrowheads="1"/>
            </p:cNvSpPr>
            <p:nvPr/>
          </p:nvSpPr>
          <p:spPr bwMode="auto">
            <a:xfrm>
              <a:off x="5105400" y="9525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Oval 44"/>
            <p:cNvSpPr>
              <a:spLocks noChangeArrowheads="1"/>
            </p:cNvSpPr>
            <p:nvPr/>
          </p:nvSpPr>
          <p:spPr bwMode="auto">
            <a:xfrm>
              <a:off x="6400800" y="20574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>
              <a:off x="6400800" y="9525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1" name="Oval 44"/>
            <p:cNvSpPr>
              <a:spLocks noChangeArrowheads="1"/>
            </p:cNvSpPr>
            <p:nvPr/>
          </p:nvSpPr>
          <p:spPr bwMode="auto">
            <a:xfrm>
              <a:off x="7848600" y="20574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Oval 44"/>
            <p:cNvSpPr>
              <a:spLocks noChangeArrowheads="1"/>
            </p:cNvSpPr>
            <p:nvPr/>
          </p:nvSpPr>
          <p:spPr bwMode="auto">
            <a:xfrm>
              <a:off x="7848600" y="9525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8391479" y="852862"/>
            <a:ext cx="29996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しき①　３</a:t>
            </a:r>
            <a:r>
              <a:rPr kumimoji="1" lang="en-US" altLang="ja-JP" sz="2400" dirty="0"/>
              <a:t>×</a:t>
            </a:r>
            <a:r>
              <a:rPr lang="ja-JP" altLang="en-US" sz="2400" dirty="0"/>
              <a:t>８</a:t>
            </a:r>
            <a:r>
              <a:rPr kumimoji="1" lang="ja-JP" altLang="en-US" sz="2400" dirty="0"/>
              <a:t>＝</a:t>
            </a:r>
            <a:r>
              <a:rPr lang="ja-JP" altLang="en-US" sz="2400" dirty="0"/>
              <a:t>２４</a:t>
            </a:r>
            <a:endParaRPr kumimoji="1" lang="en-US" altLang="ja-JP" sz="2400" dirty="0"/>
          </a:p>
          <a:p>
            <a:r>
              <a:rPr lang="ja-JP" altLang="en-US" sz="2400" dirty="0"/>
              <a:t>　　　</a:t>
            </a:r>
            <a:r>
              <a:rPr kumimoji="1" lang="ja-JP" altLang="en-US" sz="2400" u="sng" dirty="0"/>
              <a:t>答え　　　　２４こ</a:t>
            </a:r>
            <a:r>
              <a:rPr kumimoji="1" lang="ja-JP" altLang="en-US" sz="2400" dirty="0"/>
              <a:t>　　</a:t>
            </a:r>
            <a:r>
              <a:rPr kumimoji="1" lang="ja-JP" altLang="en-US" dirty="0"/>
              <a:t>　</a:t>
            </a:r>
            <a:endParaRPr kumimoji="1" lang="en-US" altLang="ja-JP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396144" y="1799126"/>
            <a:ext cx="299497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しき②　８</a:t>
            </a:r>
            <a:r>
              <a:rPr kumimoji="1" lang="en-US" altLang="ja-JP" sz="2400" dirty="0"/>
              <a:t>×</a:t>
            </a:r>
            <a:r>
              <a:rPr lang="ja-JP" altLang="en-US" sz="2400" dirty="0"/>
              <a:t>３</a:t>
            </a:r>
            <a:r>
              <a:rPr kumimoji="1" lang="ja-JP" altLang="en-US" sz="2400" dirty="0"/>
              <a:t>＝</a:t>
            </a:r>
            <a:r>
              <a:rPr lang="ja-JP" altLang="en-US" sz="2400" dirty="0"/>
              <a:t>２４</a:t>
            </a:r>
            <a:endParaRPr kumimoji="1" lang="en-US" altLang="ja-JP" sz="2400" dirty="0"/>
          </a:p>
          <a:p>
            <a:r>
              <a:rPr kumimoji="1" lang="ja-JP" altLang="en-US" sz="2400" dirty="0"/>
              <a:t>　　　</a:t>
            </a:r>
            <a:r>
              <a:rPr kumimoji="1" lang="ja-JP" altLang="en-US" sz="2400" u="sng" dirty="0"/>
              <a:t>答え　　　　２４こ</a:t>
            </a:r>
            <a:r>
              <a:rPr kumimoji="1" lang="ja-JP" altLang="en-US" sz="2400" dirty="0"/>
              <a:t>　　</a:t>
            </a:r>
            <a:r>
              <a:rPr kumimoji="1" lang="ja-JP" altLang="en-US" dirty="0"/>
              <a:t>　</a:t>
            </a:r>
            <a:endParaRPr kumimoji="1" lang="en-US" altLang="ja-JP" dirty="0"/>
          </a:p>
        </p:txBody>
      </p:sp>
      <p:sp>
        <p:nvSpPr>
          <p:cNvPr id="43" name="四角形: 角を丸くする 1"/>
          <p:cNvSpPr/>
          <p:nvPr/>
        </p:nvSpPr>
        <p:spPr bwMode="auto">
          <a:xfrm>
            <a:off x="2293225" y="2435523"/>
            <a:ext cx="2717590" cy="2173918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2540480" y="2455935"/>
            <a:ext cx="2459933" cy="2030339"/>
            <a:chOff x="1295400" y="2966747"/>
            <a:chExt cx="3505200" cy="3129253"/>
          </a:xfrm>
        </p:grpSpPr>
        <p:sp>
          <p:nvSpPr>
            <p:cNvPr id="45" name="Oval 40"/>
            <p:cNvSpPr>
              <a:spLocks noChangeArrowheads="1"/>
            </p:cNvSpPr>
            <p:nvPr/>
          </p:nvSpPr>
          <p:spPr bwMode="auto">
            <a:xfrm>
              <a:off x="1295400" y="5257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1295400" y="4009831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auto">
            <a:xfrm>
              <a:off x="1295400" y="2966747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8" name="Oval 50"/>
            <p:cNvSpPr>
              <a:spLocks noChangeArrowheads="1"/>
            </p:cNvSpPr>
            <p:nvPr/>
          </p:nvSpPr>
          <p:spPr bwMode="auto">
            <a:xfrm>
              <a:off x="2514600" y="2971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49" name="Oval 51"/>
            <p:cNvSpPr>
              <a:spLocks noChangeArrowheads="1"/>
            </p:cNvSpPr>
            <p:nvPr/>
          </p:nvSpPr>
          <p:spPr bwMode="auto">
            <a:xfrm>
              <a:off x="3810000" y="2971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0" name="Oval 59"/>
            <p:cNvSpPr>
              <a:spLocks noChangeArrowheads="1"/>
            </p:cNvSpPr>
            <p:nvPr/>
          </p:nvSpPr>
          <p:spPr bwMode="auto">
            <a:xfrm>
              <a:off x="2514600" y="40386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1" name="Oval 60"/>
            <p:cNvSpPr>
              <a:spLocks noChangeArrowheads="1"/>
            </p:cNvSpPr>
            <p:nvPr/>
          </p:nvSpPr>
          <p:spPr bwMode="auto">
            <a:xfrm>
              <a:off x="3810000" y="4114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Oval 62"/>
            <p:cNvSpPr>
              <a:spLocks noChangeArrowheads="1"/>
            </p:cNvSpPr>
            <p:nvPr/>
          </p:nvSpPr>
          <p:spPr bwMode="auto">
            <a:xfrm>
              <a:off x="2590800" y="51816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Oval 63"/>
            <p:cNvSpPr>
              <a:spLocks noChangeArrowheads="1"/>
            </p:cNvSpPr>
            <p:nvPr/>
          </p:nvSpPr>
          <p:spPr bwMode="auto">
            <a:xfrm>
              <a:off x="3886200" y="5257800"/>
              <a:ext cx="914400" cy="838200"/>
            </a:xfrm>
            <a:prstGeom prst="ellipse">
              <a:avLst/>
            </a:prstGeom>
            <a:solidFill>
              <a:srgbClr val="B057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defTabSz="449263" eaLnBrk="0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8" name="右カーブ矢印 7"/>
          <p:cNvSpPr/>
          <p:nvPr/>
        </p:nvSpPr>
        <p:spPr bwMode="auto">
          <a:xfrm>
            <a:off x="2861341" y="4583560"/>
            <a:ext cx="1384897" cy="1860706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1007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 autoUpdateAnimBg="0"/>
      <p:bldP spid="41" grpId="0" animBg="1"/>
      <p:bldP spid="42" grpId="0" animBg="1"/>
      <p:bldP spid="4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0"/>
          <p:cNvSpPr>
            <a:spLocks noChangeArrowheads="1"/>
          </p:cNvSpPr>
          <p:nvPr/>
        </p:nvSpPr>
        <p:spPr bwMode="auto">
          <a:xfrm>
            <a:off x="1273291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19" name="Oval 41"/>
          <p:cNvSpPr>
            <a:spLocks noChangeArrowheads="1"/>
          </p:cNvSpPr>
          <p:nvPr/>
        </p:nvSpPr>
        <p:spPr bwMode="auto">
          <a:xfrm>
            <a:off x="5349503" y="356089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0" name="Oval 42"/>
          <p:cNvSpPr>
            <a:spLocks noChangeArrowheads="1"/>
          </p:cNvSpPr>
          <p:nvPr/>
        </p:nvSpPr>
        <p:spPr bwMode="auto">
          <a:xfrm>
            <a:off x="4370625" y="2121389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1" name="Oval 44"/>
          <p:cNvSpPr>
            <a:spLocks noChangeArrowheads="1"/>
          </p:cNvSpPr>
          <p:nvPr/>
        </p:nvSpPr>
        <p:spPr bwMode="auto">
          <a:xfrm>
            <a:off x="5349503" y="1240204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2" name="Oval 45"/>
          <p:cNvSpPr>
            <a:spLocks noChangeArrowheads="1"/>
          </p:cNvSpPr>
          <p:nvPr/>
        </p:nvSpPr>
        <p:spPr bwMode="auto">
          <a:xfrm>
            <a:off x="4370625" y="1255348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3" name="Oval 46"/>
          <p:cNvSpPr>
            <a:spLocks noChangeArrowheads="1"/>
          </p:cNvSpPr>
          <p:nvPr/>
        </p:nvSpPr>
        <p:spPr bwMode="auto">
          <a:xfrm>
            <a:off x="4358414" y="348518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4" name="Oval 47"/>
          <p:cNvSpPr>
            <a:spLocks noChangeArrowheads="1"/>
          </p:cNvSpPr>
          <p:nvPr/>
        </p:nvSpPr>
        <p:spPr bwMode="auto">
          <a:xfrm>
            <a:off x="5361226" y="3076331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5" name="Oval 48"/>
          <p:cNvSpPr>
            <a:spLocks noChangeArrowheads="1"/>
          </p:cNvSpPr>
          <p:nvPr/>
        </p:nvSpPr>
        <p:spPr bwMode="auto">
          <a:xfrm>
            <a:off x="3357787" y="2138486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6" name="Oval 49"/>
          <p:cNvSpPr>
            <a:spLocks noChangeArrowheads="1"/>
          </p:cNvSpPr>
          <p:nvPr/>
        </p:nvSpPr>
        <p:spPr bwMode="auto">
          <a:xfrm>
            <a:off x="3352799" y="371963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7" name="Oval 50"/>
          <p:cNvSpPr>
            <a:spLocks noChangeArrowheads="1"/>
          </p:cNvSpPr>
          <p:nvPr/>
        </p:nvSpPr>
        <p:spPr bwMode="auto">
          <a:xfrm>
            <a:off x="2340451" y="3052885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8" name="Oval 51"/>
          <p:cNvSpPr>
            <a:spLocks noChangeArrowheads="1"/>
          </p:cNvSpPr>
          <p:nvPr/>
        </p:nvSpPr>
        <p:spPr bwMode="auto">
          <a:xfrm>
            <a:off x="3385142" y="3076331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9" name="Oval 52"/>
          <p:cNvSpPr>
            <a:spLocks noChangeArrowheads="1"/>
          </p:cNvSpPr>
          <p:nvPr/>
        </p:nvSpPr>
        <p:spPr bwMode="auto">
          <a:xfrm>
            <a:off x="4370625" y="3076331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0" name="Oval 53"/>
          <p:cNvSpPr>
            <a:spLocks noChangeArrowheads="1"/>
          </p:cNvSpPr>
          <p:nvPr/>
        </p:nvSpPr>
        <p:spPr bwMode="auto">
          <a:xfrm>
            <a:off x="5318730" y="4050323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1" name="Oval 54"/>
          <p:cNvSpPr>
            <a:spLocks noChangeArrowheads="1"/>
          </p:cNvSpPr>
          <p:nvPr/>
        </p:nvSpPr>
        <p:spPr bwMode="auto">
          <a:xfrm>
            <a:off x="3352799" y="1240204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2" name="Oval 55"/>
          <p:cNvSpPr>
            <a:spLocks noChangeArrowheads="1"/>
          </p:cNvSpPr>
          <p:nvPr/>
        </p:nvSpPr>
        <p:spPr bwMode="auto">
          <a:xfrm>
            <a:off x="1295963" y="215154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3" name="Oval 56"/>
          <p:cNvSpPr>
            <a:spLocks noChangeArrowheads="1"/>
          </p:cNvSpPr>
          <p:nvPr/>
        </p:nvSpPr>
        <p:spPr bwMode="auto">
          <a:xfrm>
            <a:off x="5349503" y="21463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4" name="Oval 57"/>
          <p:cNvSpPr>
            <a:spLocks noChangeArrowheads="1"/>
          </p:cNvSpPr>
          <p:nvPr/>
        </p:nvSpPr>
        <p:spPr bwMode="auto">
          <a:xfrm>
            <a:off x="2322634" y="2136044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5" name="Oval 58"/>
          <p:cNvSpPr>
            <a:spLocks noChangeArrowheads="1"/>
          </p:cNvSpPr>
          <p:nvPr/>
        </p:nvSpPr>
        <p:spPr bwMode="auto">
          <a:xfrm>
            <a:off x="289357" y="21463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6" name="Oval 59"/>
          <p:cNvSpPr>
            <a:spLocks noChangeArrowheads="1"/>
          </p:cNvSpPr>
          <p:nvPr/>
        </p:nvSpPr>
        <p:spPr bwMode="auto">
          <a:xfrm>
            <a:off x="2285203" y="4033715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7" name="Oval 60"/>
          <p:cNvSpPr>
            <a:spLocks noChangeArrowheads="1"/>
          </p:cNvSpPr>
          <p:nvPr/>
        </p:nvSpPr>
        <p:spPr bwMode="auto">
          <a:xfrm>
            <a:off x="3321538" y="4050323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8" name="Oval 61"/>
          <p:cNvSpPr>
            <a:spLocks noChangeArrowheads="1"/>
          </p:cNvSpPr>
          <p:nvPr/>
        </p:nvSpPr>
        <p:spPr bwMode="auto">
          <a:xfrm>
            <a:off x="4338876" y="3990731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9" name="Oval 62"/>
          <p:cNvSpPr>
            <a:spLocks noChangeArrowheads="1"/>
          </p:cNvSpPr>
          <p:nvPr/>
        </p:nvSpPr>
        <p:spPr bwMode="auto">
          <a:xfrm>
            <a:off x="1248868" y="4038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0" name="Oval 63"/>
          <p:cNvSpPr>
            <a:spLocks noChangeArrowheads="1"/>
          </p:cNvSpPr>
          <p:nvPr/>
        </p:nvSpPr>
        <p:spPr bwMode="auto">
          <a:xfrm>
            <a:off x="2286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1" name="Oval 64"/>
          <p:cNvSpPr>
            <a:spLocks noChangeArrowheads="1"/>
          </p:cNvSpPr>
          <p:nvPr/>
        </p:nvSpPr>
        <p:spPr bwMode="auto">
          <a:xfrm>
            <a:off x="258268" y="4038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32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561475" y="152400"/>
            <a:ext cx="1423633" cy="533400"/>
          </a:xfrm>
          <a:solidFill>
            <a:srgbClr val="FF0000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3600" dirty="0">
                <a:solidFill>
                  <a:schemeClr val="bg1"/>
                </a:solidFill>
              </a:rPr>
              <a:t>まとめ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75150" y="2093548"/>
            <a:ext cx="540366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分けたり，うごかしたり，</a:t>
            </a:r>
          </a:p>
          <a:p>
            <a:r>
              <a:rPr kumimoji="1" lang="ja-JP" altLang="en-US" sz="3600" dirty="0"/>
              <a:t>引いたりしてくふうすると，</a:t>
            </a:r>
          </a:p>
          <a:p>
            <a:r>
              <a:rPr kumimoji="1" lang="ja-JP" altLang="en-US" sz="3600" dirty="0"/>
              <a:t>かけ算をつかってもとめる</a:t>
            </a:r>
          </a:p>
          <a:p>
            <a:r>
              <a:rPr kumimoji="1" lang="ja-JP" altLang="en-US" sz="3600" dirty="0"/>
              <a:t>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4185605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9" grpId="0" animBg="1" autoUpdateAnimBg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23" y="633046"/>
            <a:ext cx="9706708" cy="5805076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174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38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05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1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971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8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2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038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0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1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2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105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4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71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7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8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19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05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20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21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81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22" name="Line 25"/>
          <p:cNvSpPr>
            <a:spLocks noChangeShapeType="1"/>
          </p:cNvSpPr>
          <p:nvPr/>
        </p:nvSpPr>
        <p:spPr bwMode="auto">
          <a:xfrm>
            <a:off x="2209800" y="7620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23" name="Line 26"/>
          <p:cNvSpPr>
            <a:spLocks noChangeShapeType="1"/>
          </p:cNvSpPr>
          <p:nvPr/>
        </p:nvSpPr>
        <p:spPr bwMode="auto">
          <a:xfrm>
            <a:off x="10134600" y="762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24" name="Line 27"/>
          <p:cNvSpPr>
            <a:spLocks noChangeShapeType="1"/>
          </p:cNvSpPr>
          <p:nvPr/>
        </p:nvSpPr>
        <p:spPr bwMode="auto">
          <a:xfrm>
            <a:off x="2209800" y="62484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25" name="Line 28"/>
          <p:cNvSpPr>
            <a:spLocks noChangeShapeType="1"/>
          </p:cNvSpPr>
          <p:nvPr/>
        </p:nvSpPr>
        <p:spPr bwMode="auto">
          <a:xfrm>
            <a:off x="3505200" y="762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26" name="Line 29"/>
          <p:cNvSpPr>
            <a:spLocks noChangeShapeType="1"/>
          </p:cNvSpPr>
          <p:nvPr/>
        </p:nvSpPr>
        <p:spPr bwMode="auto">
          <a:xfrm>
            <a:off x="4800600" y="762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27" name="Line 30"/>
          <p:cNvSpPr>
            <a:spLocks noChangeShapeType="1"/>
          </p:cNvSpPr>
          <p:nvPr/>
        </p:nvSpPr>
        <p:spPr bwMode="auto">
          <a:xfrm>
            <a:off x="6019800" y="762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28" name="Line 31"/>
          <p:cNvSpPr>
            <a:spLocks noChangeShapeType="1"/>
          </p:cNvSpPr>
          <p:nvPr/>
        </p:nvSpPr>
        <p:spPr bwMode="auto">
          <a:xfrm>
            <a:off x="7391400" y="762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29" name="Line 32"/>
          <p:cNvSpPr>
            <a:spLocks noChangeShapeType="1"/>
          </p:cNvSpPr>
          <p:nvPr/>
        </p:nvSpPr>
        <p:spPr bwMode="auto">
          <a:xfrm>
            <a:off x="8763000" y="762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30" name="Line 33"/>
          <p:cNvSpPr>
            <a:spLocks noChangeShapeType="1"/>
          </p:cNvSpPr>
          <p:nvPr/>
        </p:nvSpPr>
        <p:spPr bwMode="auto">
          <a:xfrm>
            <a:off x="2209800" y="19050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31" name="Line 34"/>
          <p:cNvSpPr>
            <a:spLocks noChangeShapeType="1"/>
          </p:cNvSpPr>
          <p:nvPr/>
        </p:nvSpPr>
        <p:spPr bwMode="auto">
          <a:xfrm>
            <a:off x="2209800" y="28956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32" name="Line 35"/>
          <p:cNvSpPr>
            <a:spLocks noChangeShapeType="1"/>
          </p:cNvSpPr>
          <p:nvPr/>
        </p:nvSpPr>
        <p:spPr bwMode="auto">
          <a:xfrm>
            <a:off x="2209800" y="39624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33" name="Line 36"/>
          <p:cNvSpPr>
            <a:spLocks noChangeShapeType="1"/>
          </p:cNvSpPr>
          <p:nvPr/>
        </p:nvSpPr>
        <p:spPr bwMode="auto">
          <a:xfrm>
            <a:off x="2209800" y="50292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pic>
        <p:nvPicPr>
          <p:cNvPr id="4134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35" name="Picture 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36" name="Pictur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37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38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39" name="Picture 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40" name="Line 43"/>
          <p:cNvSpPr>
            <a:spLocks noChangeShapeType="1"/>
          </p:cNvSpPr>
          <p:nvPr/>
        </p:nvSpPr>
        <p:spPr bwMode="auto">
          <a:xfrm>
            <a:off x="2209800" y="762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1" y="-304800"/>
            <a:ext cx="7770813" cy="1433513"/>
          </a:xfrm>
        </p:spPr>
        <p:txBody>
          <a:bodyPr/>
          <a:lstStyle/>
          <a:p>
            <a:pPr eaLnBrk="1" hangingPunct="1"/>
            <a:r>
              <a:rPr lang="ja-JP" altLang="en-US"/>
              <a:t>チョコレートが　入って　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2888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田中一男\My Documents\My Pictures\画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46" y="488156"/>
            <a:ext cx="99060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897188" y="-228600"/>
            <a:ext cx="7770812" cy="1433513"/>
          </a:xfrm>
        </p:spPr>
        <p:txBody>
          <a:bodyPr/>
          <a:lstStyle/>
          <a:p>
            <a:pPr algn="l" eaLnBrk="1" hangingPunct="1"/>
            <a:r>
              <a:rPr lang="ja-JP" altLang="en-US" dirty="0"/>
              <a:t>かぞくで　少し　食べました。</a:t>
            </a:r>
          </a:p>
        </p:txBody>
      </p:sp>
    </p:spTree>
    <p:extLst>
      <p:ext uri="{BB962C8B-B14F-4D97-AF65-F5344CB8AC3E}">
        <p14:creationId xmlns:p14="http://schemas.microsoft.com/office/powerpoint/2010/main" val="102274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0885" y="1331494"/>
            <a:ext cx="8316246" cy="3256547"/>
          </a:xfrm>
        </p:spPr>
        <p:txBody>
          <a:bodyPr/>
          <a:lstStyle/>
          <a:p>
            <a:pPr algn="l" eaLnBrk="1" hangingPunct="1"/>
            <a:r>
              <a:rPr lang="ja-JP" altLang="en-US" sz="6600" b="1" dirty="0">
                <a:solidFill>
                  <a:srgbClr val="0070C0"/>
                </a:solidFill>
              </a:rPr>
              <a:t>つぎの　日に，はこを　</a:t>
            </a:r>
            <a:br>
              <a:rPr lang="ja-JP" altLang="en-US" sz="6600" b="1" dirty="0">
                <a:solidFill>
                  <a:srgbClr val="0070C0"/>
                </a:solidFill>
              </a:rPr>
            </a:br>
            <a:r>
              <a:rPr lang="ja-JP" altLang="en-US" sz="6600" b="1" dirty="0">
                <a:solidFill>
                  <a:srgbClr val="0070C0"/>
                </a:solidFill>
              </a:rPr>
              <a:t>あけて　みると・・・・・</a:t>
            </a:r>
          </a:p>
        </p:txBody>
      </p:sp>
    </p:spTree>
    <p:extLst>
      <p:ext uri="{BB962C8B-B14F-4D97-AF65-F5344CB8AC3E}">
        <p14:creationId xmlns:p14="http://schemas.microsoft.com/office/powerpoint/2010/main" val="286844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19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219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2860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352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4419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2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3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86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4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86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6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2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7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8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89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9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0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1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864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2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93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5626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94" name="Line 25"/>
          <p:cNvSpPr>
            <a:spLocks noChangeShapeType="1"/>
          </p:cNvSpPr>
          <p:nvPr/>
        </p:nvSpPr>
        <p:spPr bwMode="auto">
          <a:xfrm>
            <a:off x="2133600" y="11430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195" name="Line 26"/>
          <p:cNvSpPr>
            <a:spLocks noChangeShapeType="1"/>
          </p:cNvSpPr>
          <p:nvPr/>
        </p:nvSpPr>
        <p:spPr bwMode="auto">
          <a:xfrm>
            <a:off x="100584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196" name="Line 27"/>
          <p:cNvSpPr>
            <a:spLocks noChangeShapeType="1"/>
          </p:cNvSpPr>
          <p:nvPr/>
        </p:nvSpPr>
        <p:spPr bwMode="auto">
          <a:xfrm>
            <a:off x="2133600" y="66294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197" name="Line 28"/>
          <p:cNvSpPr>
            <a:spLocks noChangeShapeType="1"/>
          </p:cNvSpPr>
          <p:nvPr/>
        </p:nvSpPr>
        <p:spPr bwMode="auto">
          <a:xfrm>
            <a:off x="34290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198" name="Line 29"/>
          <p:cNvSpPr>
            <a:spLocks noChangeShapeType="1"/>
          </p:cNvSpPr>
          <p:nvPr/>
        </p:nvSpPr>
        <p:spPr bwMode="auto">
          <a:xfrm>
            <a:off x="47244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199" name="Line 30"/>
          <p:cNvSpPr>
            <a:spLocks noChangeShapeType="1"/>
          </p:cNvSpPr>
          <p:nvPr/>
        </p:nvSpPr>
        <p:spPr bwMode="auto">
          <a:xfrm>
            <a:off x="59436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200" name="Line 31"/>
          <p:cNvSpPr>
            <a:spLocks noChangeShapeType="1"/>
          </p:cNvSpPr>
          <p:nvPr/>
        </p:nvSpPr>
        <p:spPr bwMode="auto">
          <a:xfrm>
            <a:off x="73152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201" name="Line 32"/>
          <p:cNvSpPr>
            <a:spLocks noChangeShapeType="1"/>
          </p:cNvSpPr>
          <p:nvPr/>
        </p:nvSpPr>
        <p:spPr bwMode="auto">
          <a:xfrm>
            <a:off x="86868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202" name="Line 33"/>
          <p:cNvSpPr>
            <a:spLocks noChangeShapeType="1"/>
          </p:cNvSpPr>
          <p:nvPr/>
        </p:nvSpPr>
        <p:spPr bwMode="auto">
          <a:xfrm>
            <a:off x="2133600" y="22860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203" name="Line 34"/>
          <p:cNvSpPr>
            <a:spLocks noChangeShapeType="1"/>
          </p:cNvSpPr>
          <p:nvPr/>
        </p:nvSpPr>
        <p:spPr bwMode="auto">
          <a:xfrm>
            <a:off x="2133600" y="32766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204" name="Line 35"/>
          <p:cNvSpPr>
            <a:spLocks noChangeShapeType="1"/>
          </p:cNvSpPr>
          <p:nvPr/>
        </p:nvSpPr>
        <p:spPr bwMode="auto">
          <a:xfrm>
            <a:off x="2133600" y="43434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205" name="Line 36"/>
          <p:cNvSpPr>
            <a:spLocks noChangeShapeType="1"/>
          </p:cNvSpPr>
          <p:nvPr/>
        </p:nvSpPr>
        <p:spPr bwMode="auto">
          <a:xfrm>
            <a:off x="2133600" y="54102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206" name="Line 43"/>
          <p:cNvSpPr>
            <a:spLocks noChangeShapeType="1"/>
          </p:cNvSpPr>
          <p:nvPr/>
        </p:nvSpPr>
        <p:spPr bwMode="auto">
          <a:xfrm>
            <a:off x="21336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1" y="1"/>
            <a:ext cx="7770813" cy="1433513"/>
          </a:xfrm>
          <a:solidFill>
            <a:srgbClr val="00FF00">
              <a:alpha val="50195"/>
            </a:srgbClr>
          </a:solidFill>
        </p:spPr>
        <p:txBody>
          <a:bodyPr/>
          <a:lstStyle/>
          <a:p>
            <a:pPr algn="l" eaLnBrk="1" hangingPunct="1"/>
            <a:r>
              <a:rPr lang="ja-JP" altLang="en-US"/>
              <a:t>はこの　中の　チョコレートは，ぜんぶで　何こ　ありますか。</a:t>
            </a:r>
          </a:p>
        </p:txBody>
      </p:sp>
    </p:spTree>
    <p:extLst>
      <p:ext uri="{BB962C8B-B14F-4D97-AF65-F5344CB8AC3E}">
        <p14:creationId xmlns:p14="http://schemas.microsoft.com/office/powerpoint/2010/main" val="412998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6"/>
          <p:cNvSpPr>
            <a:spLocks noChangeShapeType="1"/>
          </p:cNvSpPr>
          <p:nvPr/>
        </p:nvSpPr>
        <p:spPr bwMode="auto">
          <a:xfrm>
            <a:off x="2133600" y="11430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195" name="Line 27"/>
          <p:cNvSpPr>
            <a:spLocks noChangeShapeType="1"/>
          </p:cNvSpPr>
          <p:nvPr/>
        </p:nvSpPr>
        <p:spPr bwMode="auto">
          <a:xfrm>
            <a:off x="100584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196" name="Line 28"/>
          <p:cNvSpPr>
            <a:spLocks noChangeShapeType="1"/>
          </p:cNvSpPr>
          <p:nvPr/>
        </p:nvSpPr>
        <p:spPr bwMode="auto">
          <a:xfrm>
            <a:off x="2133600" y="66294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197" name="Line 29"/>
          <p:cNvSpPr>
            <a:spLocks noChangeShapeType="1"/>
          </p:cNvSpPr>
          <p:nvPr/>
        </p:nvSpPr>
        <p:spPr bwMode="auto">
          <a:xfrm>
            <a:off x="34290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198" name="Line 30"/>
          <p:cNvSpPr>
            <a:spLocks noChangeShapeType="1"/>
          </p:cNvSpPr>
          <p:nvPr/>
        </p:nvSpPr>
        <p:spPr bwMode="auto">
          <a:xfrm>
            <a:off x="47244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199" name="Line 31"/>
          <p:cNvSpPr>
            <a:spLocks noChangeShapeType="1"/>
          </p:cNvSpPr>
          <p:nvPr/>
        </p:nvSpPr>
        <p:spPr bwMode="auto">
          <a:xfrm>
            <a:off x="59436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00" name="Line 32"/>
          <p:cNvSpPr>
            <a:spLocks noChangeShapeType="1"/>
          </p:cNvSpPr>
          <p:nvPr/>
        </p:nvSpPr>
        <p:spPr bwMode="auto">
          <a:xfrm>
            <a:off x="73152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01" name="Line 33"/>
          <p:cNvSpPr>
            <a:spLocks noChangeShapeType="1"/>
          </p:cNvSpPr>
          <p:nvPr/>
        </p:nvSpPr>
        <p:spPr bwMode="auto">
          <a:xfrm>
            <a:off x="86868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02" name="Line 34"/>
          <p:cNvSpPr>
            <a:spLocks noChangeShapeType="1"/>
          </p:cNvSpPr>
          <p:nvPr/>
        </p:nvSpPr>
        <p:spPr bwMode="auto">
          <a:xfrm>
            <a:off x="2133600" y="22860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03" name="Line 35"/>
          <p:cNvSpPr>
            <a:spLocks noChangeShapeType="1"/>
          </p:cNvSpPr>
          <p:nvPr/>
        </p:nvSpPr>
        <p:spPr bwMode="auto">
          <a:xfrm>
            <a:off x="2133600" y="32766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04" name="Line 36"/>
          <p:cNvSpPr>
            <a:spLocks noChangeShapeType="1"/>
          </p:cNvSpPr>
          <p:nvPr/>
        </p:nvSpPr>
        <p:spPr bwMode="auto">
          <a:xfrm>
            <a:off x="2133600" y="43434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05" name="Line 37"/>
          <p:cNvSpPr>
            <a:spLocks noChangeShapeType="1"/>
          </p:cNvSpPr>
          <p:nvPr/>
        </p:nvSpPr>
        <p:spPr bwMode="auto">
          <a:xfrm>
            <a:off x="2133600" y="5410200"/>
            <a:ext cx="7924800" cy="1588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06" name="Line 38"/>
          <p:cNvSpPr>
            <a:spLocks noChangeShapeType="1"/>
          </p:cNvSpPr>
          <p:nvPr/>
        </p:nvSpPr>
        <p:spPr bwMode="auto">
          <a:xfrm>
            <a:off x="2133600" y="1143000"/>
            <a:ext cx="1588" cy="54864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kumimoji="0"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07" name="Oval 40"/>
          <p:cNvSpPr>
            <a:spLocks noChangeArrowheads="1"/>
          </p:cNvSpPr>
          <p:nvPr/>
        </p:nvSpPr>
        <p:spPr bwMode="auto">
          <a:xfrm>
            <a:off x="6172200" y="1295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08" name="Oval 41"/>
          <p:cNvSpPr>
            <a:spLocks noChangeArrowheads="1"/>
          </p:cNvSpPr>
          <p:nvPr/>
        </p:nvSpPr>
        <p:spPr bwMode="auto">
          <a:xfrm>
            <a:off x="7620000" y="1295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09" name="Oval 42"/>
          <p:cNvSpPr>
            <a:spLocks noChangeArrowheads="1"/>
          </p:cNvSpPr>
          <p:nvPr/>
        </p:nvSpPr>
        <p:spPr bwMode="auto">
          <a:xfrm>
            <a:off x="8915400" y="1295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0" name="Oval 43"/>
          <p:cNvSpPr>
            <a:spLocks noChangeArrowheads="1"/>
          </p:cNvSpPr>
          <p:nvPr/>
        </p:nvSpPr>
        <p:spPr bwMode="auto">
          <a:xfrm>
            <a:off x="6172200" y="2362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1" name="Oval 44"/>
          <p:cNvSpPr>
            <a:spLocks noChangeArrowheads="1"/>
          </p:cNvSpPr>
          <p:nvPr/>
        </p:nvSpPr>
        <p:spPr bwMode="auto">
          <a:xfrm>
            <a:off x="7620000" y="2362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2" name="Oval 45"/>
          <p:cNvSpPr>
            <a:spLocks noChangeArrowheads="1"/>
          </p:cNvSpPr>
          <p:nvPr/>
        </p:nvSpPr>
        <p:spPr bwMode="auto">
          <a:xfrm>
            <a:off x="8915400" y="2362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3" name="Oval 46"/>
          <p:cNvSpPr>
            <a:spLocks noChangeArrowheads="1"/>
          </p:cNvSpPr>
          <p:nvPr/>
        </p:nvSpPr>
        <p:spPr bwMode="auto">
          <a:xfrm>
            <a:off x="6172200" y="3429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4" name="Oval 47"/>
          <p:cNvSpPr>
            <a:spLocks noChangeArrowheads="1"/>
          </p:cNvSpPr>
          <p:nvPr/>
        </p:nvSpPr>
        <p:spPr bwMode="auto">
          <a:xfrm>
            <a:off x="7620000" y="3429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5" name="Oval 48"/>
          <p:cNvSpPr>
            <a:spLocks noChangeArrowheads="1"/>
          </p:cNvSpPr>
          <p:nvPr/>
        </p:nvSpPr>
        <p:spPr bwMode="auto">
          <a:xfrm>
            <a:off x="8915400" y="3429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6" name="Oval 49"/>
          <p:cNvSpPr>
            <a:spLocks noChangeArrowheads="1"/>
          </p:cNvSpPr>
          <p:nvPr/>
        </p:nvSpPr>
        <p:spPr bwMode="auto">
          <a:xfrm>
            <a:off x="2286000" y="3352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7" name="Oval 50"/>
          <p:cNvSpPr>
            <a:spLocks noChangeArrowheads="1"/>
          </p:cNvSpPr>
          <p:nvPr/>
        </p:nvSpPr>
        <p:spPr bwMode="auto">
          <a:xfrm>
            <a:off x="3581400" y="3352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8" name="Oval 51"/>
          <p:cNvSpPr>
            <a:spLocks noChangeArrowheads="1"/>
          </p:cNvSpPr>
          <p:nvPr/>
        </p:nvSpPr>
        <p:spPr bwMode="auto">
          <a:xfrm>
            <a:off x="4876800" y="3429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19" name="Oval 52"/>
          <p:cNvSpPr>
            <a:spLocks noChangeArrowheads="1"/>
          </p:cNvSpPr>
          <p:nvPr/>
        </p:nvSpPr>
        <p:spPr bwMode="auto">
          <a:xfrm>
            <a:off x="6172200" y="4495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0" name="Oval 53"/>
          <p:cNvSpPr>
            <a:spLocks noChangeArrowheads="1"/>
          </p:cNvSpPr>
          <p:nvPr/>
        </p:nvSpPr>
        <p:spPr bwMode="auto">
          <a:xfrm>
            <a:off x="7620000" y="4495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1" name="Oval 54"/>
          <p:cNvSpPr>
            <a:spLocks noChangeArrowheads="1"/>
          </p:cNvSpPr>
          <p:nvPr/>
        </p:nvSpPr>
        <p:spPr bwMode="auto">
          <a:xfrm>
            <a:off x="8915400" y="4495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2" name="Oval 55"/>
          <p:cNvSpPr>
            <a:spLocks noChangeArrowheads="1"/>
          </p:cNvSpPr>
          <p:nvPr/>
        </p:nvSpPr>
        <p:spPr bwMode="auto">
          <a:xfrm>
            <a:off x="6172200" y="5562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3" name="Oval 56"/>
          <p:cNvSpPr>
            <a:spLocks noChangeArrowheads="1"/>
          </p:cNvSpPr>
          <p:nvPr/>
        </p:nvSpPr>
        <p:spPr bwMode="auto">
          <a:xfrm>
            <a:off x="7543800" y="5562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4" name="Oval 57"/>
          <p:cNvSpPr>
            <a:spLocks noChangeArrowheads="1"/>
          </p:cNvSpPr>
          <p:nvPr/>
        </p:nvSpPr>
        <p:spPr bwMode="auto">
          <a:xfrm>
            <a:off x="8915400" y="5562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5" name="Oval 58"/>
          <p:cNvSpPr>
            <a:spLocks noChangeArrowheads="1"/>
          </p:cNvSpPr>
          <p:nvPr/>
        </p:nvSpPr>
        <p:spPr bwMode="auto">
          <a:xfrm>
            <a:off x="2286000" y="4419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6" name="Oval 59"/>
          <p:cNvSpPr>
            <a:spLocks noChangeArrowheads="1"/>
          </p:cNvSpPr>
          <p:nvPr/>
        </p:nvSpPr>
        <p:spPr bwMode="auto">
          <a:xfrm>
            <a:off x="3581400" y="4495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7" name="Oval 60"/>
          <p:cNvSpPr>
            <a:spLocks noChangeArrowheads="1"/>
          </p:cNvSpPr>
          <p:nvPr/>
        </p:nvSpPr>
        <p:spPr bwMode="auto">
          <a:xfrm>
            <a:off x="4876800" y="4495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8" name="Oval 61"/>
          <p:cNvSpPr>
            <a:spLocks noChangeArrowheads="1"/>
          </p:cNvSpPr>
          <p:nvPr/>
        </p:nvSpPr>
        <p:spPr bwMode="auto">
          <a:xfrm>
            <a:off x="2362200" y="5562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29" name="Oval 62"/>
          <p:cNvSpPr>
            <a:spLocks noChangeArrowheads="1"/>
          </p:cNvSpPr>
          <p:nvPr/>
        </p:nvSpPr>
        <p:spPr bwMode="auto">
          <a:xfrm>
            <a:off x="3657600" y="5638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30" name="Oval 63"/>
          <p:cNvSpPr>
            <a:spLocks noChangeArrowheads="1"/>
          </p:cNvSpPr>
          <p:nvPr/>
        </p:nvSpPr>
        <p:spPr bwMode="auto">
          <a:xfrm>
            <a:off x="4876800" y="5638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kumimoji="0" lang="ja-JP" altLang="en-US" kern="0"/>
          </a:p>
        </p:txBody>
      </p:sp>
      <p:sp>
        <p:nvSpPr>
          <p:cNvPr id="8231" name="Rectangle 66"/>
          <p:cNvSpPr>
            <a:spLocks noGrp="1" noChangeArrowheads="1"/>
          </p:cNvSpPr>
          <p:nvPr>
            <p:ph type="title" idx="4294967295"/>
          </p:nvPr>
        </p:nvSpPr>
        <p:spPr>
          <a:xfrm>
            <a:off x="7252677" y="230189"/>
            <a:ext cx="4571999" cy="629504"/>
          </a:xfrm>
        </p:spPr>
        <p:txBody>
          <a:bodyPr/>
          <a:lstStyle/>
          <a:p>
            <a:pPr algn="l" eaLnBrk="1" hangingPunct="1"/>
            <a:r>
              <a:rPr lang="ja-JP" altLang="en-US" dirty="0"/>
              <a:t>アレイ図に　して</a:t>
            </a:r>
          </a:p>
        </p:txBody>
      </p:sp>
      <p:sp>
        <p:nvSpPr>
          <p:cNvPr id="40" name="Rectangle 65"/>
          <p:cNvSpPr txBox="1">
            <a:spLocks noChangeArrowheads="1"/>
          </p:cNvSpPr>
          <p:nvPr/>
        </p:nvSpPr>
        <p:spPr bwMode="auto">
          <a:xfrm>
            <a:off x="97691" y="230188"/>
            <a:ext cx="6834554" cy="68421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charset="0"/>
                <a:ea typeface="ＭＳ Ｐゴシック" pitchFamily="50" charset="-128"/>
              </a:defRPr>
            </a:lvl2pPr>
            <a:lvl3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charset="0"/>
                <a:ea typeface="ＭＳ Ｐゴシック" pitchFamily="50" charset="-128"/>
              </a:defRPr>
            </a:lvl3pPr>
            <a:lvl4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charset="0"/>
                <a:ea typeface="ＭＳ Ｐゴシック" pitchFamily="50" charset="-128"/>
              </a:defRPr>
            </a:lvl4pPr>
            <a:lvl5pPr algn="ctr" defTabSz="449263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defTabSz="449263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0" lang="ja-JP" altLang="en-US" sz="3200" kern="0" dirty="0">
                <a:solidFill>
                  <a:schemeClr val="bg1"/>
                </a:solidFill>
              </a:rPr>
              <a:t>いろいろなもとめ方をくふうしましょう。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306846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  <p:bldP spid="8217" grpId="0" animBg="1"/>
      <p:bldP spid="8218" grpId="0" animBg="1"/>
      <p:bldP spid="8219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29" grpId="0" animBg="1"/>
      <p:bldP spid="8230" grpId="0" animBg="1"/>
      <p:bldP spid="8231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16" y="5195274"/>
            <a:ext cx="4066384" cy="9632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16" y="4085723"/>
            <a:ext cx="4066384" cy="96325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16" y="2985474"/>
            <a:ext cx="4066384" cy="96325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5176225"/>
            <a:ext cx="4066384" cy="96325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742" y="4082547"/>
            <a:ext cx="4066384" cy="96325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74" y="3026498"/>
            <a:ext cx="4066384" cy="96325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74" y="1970449"/>
            <a:ext cx="4066384" cy="963251"/>
          </a:xfrm>
          <a:prstGeom prst="rect">
            <a:avLst/>
          </a:prstGeom>
        </p:spPr>
      </p:pic>
      <p:sp>
        <p:nvSpPr>
          <p:cNvPr id="2" name="四角形: 角を丸くする 1"/>
          <p:cNvSpPr/>
          <p:nvPr/>
        </p:nvSpPr>
        <p:spPr bwMode="auto">
          <a:xfrm>
            <a:off x="6324600" y="889527"/>
            <a:ext cx="4058652" cy="950495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9218" name="Oval 40"/>
          <p:cNvSpPr>
            <a:spLocks noChangeArrowheads="1"/>
          </p:cNvSpPr>
          <p:nvPr/>
        </p:nvSpPr>
        <p:spPr bwMode="auto">
          <a:xfrm>
            <a:off x="64008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19" name="Oval 41"/>
          <p:cNvSpPr>
            <a:spLocks noChangeArrowheads="1"/>
          </p:cNvSpPr>
          <p:nvPr/>
        </p:nvSpPr>
        <p:spPr bwMode="auto">
          <a:xfrm>
            <a:off x="78486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0" name="Oval 42"/>
          <p:cNvSpPr>
            <a:spLocks noChangeArrowheads="1"/>
          </p:cNvSpPr>
          <p:nvPr/>
        </p:nvSpPr>
        <p:spPr bwMode="auto">
          <a:xfrm>
            <a:off x="91440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1" name="Oval 44"/>
          <p:cNvSpPr>
            <a:spLocks noChangeArrowheads="1"/>
          </p:cNvSpPr>
          <p:nvPr/>
        </p:nvSpPr>
        <p:spPr bwMode="auto">
          <a:xfrm>
            <a:off x="64008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2" name="Oval 45"/>
          <p:cNvSpPr>
            <a:spLocks noChangeArrowheads="1"/>
          </p:cNvSpPr>
          <p:nvPr/>
        </p:nvSpPr>
        <p:spPr bwMode="auto">
          <a:xfrm>
            <a:off x="78486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3" name="Oval 46"/>
          <p:cNvSpPr>
            <a:spLocks noChangeArrowheads="1"/>
          </p:cNvSpPr>
          <p:nvPr/>
        </p:nvSpPr>
        <p:spPr bwMode="auto">
          <a:xfrm>
            <a:off x="91440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4" name="Oval 47"/>
          <p:cNvSpPr>
            <a:spLocks noChangeArrowheads="1"/>
          </p:cNvSpPr>
          <p:nvPr/>
        </p:nvSpPr>
        <p:spPr bwMode="auto">
          <a:xfrm>
            <a:off x="64008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5" name="Oval 48"/>
          <p:cNvSpPr>
            <a:spLocks noChangeArrowheads="1"/>
          </p:cNvSpPr>
          <p:nvPr/>
        </p:nvSpPr>
        <p:spPr bwMode="auto">
          <a:xfrm>
            <a:off x="78486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6" name="Oval 49"/>
          <p:cNvSpPr>
            <a:spLocks noChangeArrowheads="1"/>
          </p:cNvSpPr>
          <p:nvPr/>
        </p:nvSpPr>
        <p:spPr bwMode="auto">
          <a:xfrm>
            <a:off x="91440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7" name="Oval 50"/>
          <p:cNvSpPr>
            <a:spLocks noChangeArrowheads="1"/>
          </p:cNvSpPr>
          <p:nvPr/>
        </p:nvSpPr>
        <p:spPr bwMode="auto">
          <a:xfrm>
            <a:off x="2514600" y="3061675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8" name="Oval 51"/>
          <p:cNvSpPr>
            <a:spLocks noChangeArrowheads="1"/>
          </p:cNvSpPr>
          <p:nvPr/>
        </p:nvSpPr>
        <p:spPr bwMode="auto">
          <a:xfrm>
            <a:off x="3810000" y="302686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9" name="Oval 52"/>
          <p:cNvSpPr>
            <a:spLocks noChangeArrowheads="1"/>
          </p:cNvSpPr>
          <p:nvPr/>
        </p:nvSpPr>
        <p:spPr bwMode="auto">
          <a:xfrm>
            <a:off x="51054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0" name="Oval 53"/>
          <p:cNvSpPr>
            <a:spLocks noChangeArrowheads="1"/>
          </p:cNvSpPr>
          <p:nvPr/>
        </p:nvSpPr>
        <p:spPr bwMode="auto">
          <a:xfrm>
            <a:off x="64008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1" name="Oval 54"/>
          <p:cNvSpPr>
            <a:spLocks noChangeArrowheads="1"/>
          </p:cNvSpPr>
          <p:nvPr/>
        </p:nvSpPr>
        <p:spPr bwMode="auto">
          <a:xfrm>
            <a:off x="78486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2" name="Oval 55"/>
          <p:cNvSpPr>
            <a:spLocks noChangeArrowheads="1"/>
          </p:cNvSpPr>
          <p:nvPr/>
        </p:nvSpPr>
        <p:spPr bwMode="auto">
          <a:xfrm>
            <a:off x="9144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3" name="Oval 56"/>
          <p:cNvSpPr>
            <a:spLocks noChangeArrowheads="1"/>
          </p:cNvSpPr>
          <p:nvPr/>
        </p:nvSpPr>
        <p:spPr bwMode="auto">
          <a:xfrm>
            <a:off x="6400800" y="5238108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4" name="Oval 57"/>
          <p:cNvSpPr>
            <a:spLocks noChangeArrowheads="1"/>
          </p:cNvSpPr>
          <p:nvPr/>
        </p:nvSpPr>
        <p:spPr bwMode="auto">
          <a:xfrm>
            <a:off x="7852466" y="523875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5" name="Oval 58"/>
          <p:cNvSpPr>
            <a:spLocks noChangeArrowheads="1"/>
          </p:cNvSpPr>
          <p:nvPr/>
        </p:nvSpPr>
        <p:spPr bwMode="auto">
          <a:xfrm>
            <a:off x="9199785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6" name="Oval 59"/>
          <p:cNvSpPr>
            <a:spLocks noChangeArrowheads="1"/>
          </p:cNvSpPr>
          <p:nvPr/>
        </p:nvSpPr>
        <p:spPr bwMode="auto">
          <a:xfrm>
            <a:off x="2546684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7" name="Oval 60"/>
          <p:cNvSpPr>
            <a:spLocks noChangeArrowheads="1"/>
          </p:cNvSpPr>
          <p:nvPr/>
        </p:nvSpPr>
        <p:spPr bwMode="auto">
          <a:xfrm>
            <a:off x="3810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8" name="Oval 61"/>
          <p:cNvSpPr>
            <a:spLocks noChangeArrowheads="1"/>
          </p:cNvSpPr>
          <p:nvPr/>
        </p:nvSpPr>
        <p:spPr bwMode="auto">
          <a:xfrm>
            <a:off x="51054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9" name="Oval 62"/>
          <p:cNvSpPr>
            <a:spLocks noChangeArrowheads="1"/>
          </p:cNvSpPr>
          <p:nvPr/>
        </p:nvSpPr>
        <p:spPr bwMode="auto">
          <a:xfrm>
            <a:off x="2546684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0" name="Oval 63"/>
          <p:cNvSpPr>
            <a:spLocks noChangeArrowheads="1"/>
          </p:cNvSpPr>
          <p:nvPr/>
        </p:nvSpPr>
        <p:spPr bwMode="auto">
          <a:xfrm>
            <a:off x="38862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1" name="Oval 64"/>
          <p:cNvSpPr>
            <a:spLocks noChangeArrowheads="1"/>
          </p:cNvSpPr>
          <p:nvPr/>
        </p:nvSpPr>
        <p:spPr bwMode="auto">
          <a:xfrm>
            <a:off x="51054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32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545284" y="199972"/>
            <a:ext cx="10603685" cy="600128"/>
          </a:xfr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3600" dirty="0">
                <a:solidFill>
                  <a:schemeClr val="bg1"/>
                </a:solidFill>
              </a:rPr>
              <a:t>いろいろなもとめ方をくふうしましょう。</a:t>
            </a:r>
            <a:r>
              <a:rPr lang="ja-JP" altLang="en-US" sz="3600" dirty="0">
                <a:solidFill>
                  <a:srgbClr val="FF0000"/>
                </a:solidFill>
              </a:rPr>
              <a:t>（分けて考える）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67716" y="6269903"/>
            <a:ext cx="55626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しき　３</a:t>
            </a:r>
            <a:r>
              <a:rPr kumimoji="1" lang="en-US" altLang="ja-JP" sz="3200" b="1" dirty="0"/>
              <a:t>×</a:t>
            </a:r>
            <a:r>
              <a:rPr kumimoji="1" lang="ja-JP" altLang="en-US" sz="3200" b="1" dirty="0"/>
              <a:t>８＝２４　こたえ　２４こ</a:t>
            </a:r>
          </a:p>
        </p:txBody>
      </p:sp>
    </p:spTree>
    <p:extLst>
      <p:ext uri="{BB962C8B-B14F-4D97-AF65-F5344CB8AC3E}">
        <p14:creationId xmlns:p14="http://schemas.microsoft.com/office/powerpoint/2010/main" val="508814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329" grpId="0" animBg="1" autoUpdateAnimBg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/>
          <p:cNvSpPr/>
          <p:nvPr/>
        </p:nvSpPr>
        <p:spPr bwMode="auto">
          <a:xfrm>
            <a:off x="2422769" y="2971800"/>
            <a:ext cx="7956062" cy="3200400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3" name="四角形: 角を丸くする 2"/>
          <p:cNvSpPr/>
          <p:nvPr/>
        </p:nvSpPr>
        <p:spPr bwMode="auto">
          <a:xfrm>
            <a:off x="6260123" y="836246"/>
            <a:ext cx="4071815" cy="2047631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9218" name="Oval 40"/>
          <p:cNvSpPr>
            <a:spLocks noChangeArrowheads="1"/>
          </p:cNvSpPr>
          <p:nvPr/>
        </p:nvSpPr>
        <p:spPr bwMode="auto">
          <a:xfrm>
            <a:off x="64008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19" name="Oval 41"/>
          <p:cNvSpPr>
            <a:spLocks noChangeArrowheads="1"/>
          </p:cNvSpPr>
          <p:nvPr/>
        </p:nvSpPr>
        <p:spPr bwMode="auto">
          <a:xfrm>
            <a:off x="78486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0" name="Oval 42"/>
          <p:cNvSpPr>
            <a:spLocks noChangeArrowheads="1"/>
          </p:cNvSpPr>
          <p:nvPr/>
        </p:nvSpPr>
        <p:spPr bwMode="auto">
          <a:xfrm>
            <a:off x="9144000" y="9144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1" name="Oval 44"/>
          <p:cNvSpPr>
            <a:spLocks noChangeArrowheads="1"/>
          </p:cNvSpPr>
          <p:nvPr/>
        </p:nvSpPr>
        <p:spPr bwMode="auto">
          <a:xfrm>
            <a:off x="64008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2" name="Oval 45"/>
          <p:cNvSpPr>
            <a:spLocks noChangeArrowheads="1"/>
          </p:cNvSpPr>
          <p:nvPr/>
        </p:nvSpPr>
        <p:spPr bwMode="auto">
          <a:xfrm>
            <a:off x="78486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3" name="Oval 46"/>
          <p:cNvSpPr>
            <a:spLocks noChangeArrowheads="1"/>
          </p:cNvSpPr>
          <p:nvPr/>
        </p:nvSpPr>
        <p:spPr bwMode="auto">
          <a:xfrm>
            <a:off x="9144000" y="19812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4" name="Oval 47"/>
          <p:cNvSpPr>
            <a:spLocks noChangeArrowheads="1"/>
          </p:cNvSpPr>
          <p:nvPr/>
        </p:nvSpPr>
        <p:spPr bwMode="auto">
          <a:xfrm>
            <a:off x="64008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5" name="Oval 48"/>
          <p:cNvSpPr>
            <a:spLocks noChangeArrowheads="1"/>
          </p:cNvSpPr>
          <p:nvPr/>
        </p:nvSpPr>
        <p:spPr bwMode="auto">
          <a:xfrm>
            <a:off x="78486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6" name="Oval 49"/>
          <p:cNvSpPr>
            <a:spLocks noChangeArrowheads="1"/>
          </p:cNvSpPr>
          <p:nvPr/>
        </p:nvSpPr>
        <p:spPr bwMode="auto">
          <a:xfrm>
            <a:off x="91440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7" name="Oval 50"/>
          <p:cNvSpPr>
            <a:spLocks noChangeArrowheads="1"/>
          </p:cNvSpPr>
          <p:nvPr/>
        </p:nvSpPr>
        <p:spPr bwMode="auto">
          <a:xfrm>
            <a:off x="25146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8" name="Oval 51"/>
          <p:cNvSpPr>
            <a:spLocks noChangeArrowheads="1"/>
          </p:cNvSpPr>
          <p:nvPr/>
        </p:nvSpPr>
        <p:spPr bwMode="auto">
          <a:xfrm>
            <a:off x="3810000" y="2971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29" name="Oval 52"/>
          <p:cNvSpPr>
            <a:spLocks noChangeArrowheads="1"/>
          </p:cNvSpPr>
          <p:nvPr/>
        </p:nvSpPr>
        <p:spPr bwMode="auto">
          <a:xfrm>
            <a:off x="5105400" y="30480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0" name="Oval 53"/>
          <p:cNvSpPr>
            <a:spLocks noChangeArrowheads="1"/>
          </p:cNvSpPr>
          <p:nvPr/>
        </p:nvSpPr>
        <p:spPr bwMode="auto">
          <a:xfrm>
            <a:off x="64008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1" name="Oval 54"/>
          <p:cNvSpPr>
            <a:spLocks noChangeArrowheads="1"/>
          </p:cNvSpPr>
          <p:nvPr/>
        </p:nvSpPr>
        <p:spPr bwMode="auto">
          <a:xfrm>
            <a:off x="78486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2" name="Oval 55"/>
          <p:cNvSpPr>
            <a:spLocks noChangeArrowheads="1"/>
          </p:cNvSpPr>
          <p:nvPr/>
        </p:nvSpPr>
        <p:spPr bwMode="auto">
          <a:xfrm>
            <a:off x="9144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3" name="Oval 56"/>
          <p:cNvSpPr>
            <a:spLocks noChangeArrowheads="1"/>
          </p:cNvSpPr>
          <p:nvPr/>
        </p:nvSpPr>
        <p:spPr bwMode="auto">
          <a:xfrm>
            <a:off x="64008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4" name="Oval 57"/>
          <p:cNvSpPr>
            <a:spLocks noChangeArrowheads="1"/>
          </p:cNvSpPr>
          <p:nvPr/>
        </p:nvSpPr>
        <p:spPr bwMode="auto">
          <a:xfrm>
            <a:off x="77724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5" name="Oval 58"/>
          <p:cNvSpPr>
            <a:spLocks noChangeArrowheads="1"/>
          </p:cNvSpPr>
          <p:nvPr/>
        </p:nvSpPr>
        <p:spPr bwMode="auto">
          <a:xfrm>
            <a:off x="91440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6" name="Oval 59"/>
          <p:cNvSpPr>
            <a:spLocks noChangeArrowheads="1"/>
          </p:cNvSpPr>
          <p:nvPr/>
        </p:nvSpPr>
        <p:spPr bwMode="auto">
          <a:xfrm>
            <a:off x="2514600" y="4038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7" name="Oval 60"/>
          <p:cNvSpPr>
            <a:spLocks noChangeArrowheads="1"/>
          </p:cNvSpPr>
          <p:nvPr/>
        </p:nvSpPr>
        <p:spPr bwMode="auto">
          <a:xfrm>
            <a:off x="38100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8" name="Oval 61"/>
          <p:cNvSpPr>
            <a:spLocks noChangeArrowheads="1"/>
          </p:cNvSpPr>
          <p:nvPr/>
        </p:nvSpPr>
        <p:spPr bwMode="auto">
          <a:xfrm>
            <a:off x="5105400" y="4114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39" name="Oval 62"/>
          <p:cNvSpPr>
            <a:spLocks noChangeArrowheads="1"/>
          </p:cNvSpPr>
          <p:nvPr/>
        </p:nvSpPr>
        <p:spPr bwMode="auto">
          <a:xfrm>
            <a:off x="2590800" y="51816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0" name="Oval 63"/>
          <p:cNvSpPr>
            <a:spLocks noChangeArrowheads="1"/>
          </p:cNvSpPr>
          <p:nvPr/>
        </p:nvSpPr>
        <p:spPr bwMode="auto">
          <a:xfrm>
            <a:off x="38862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9241" name="Oval 64"/>
          <p:cNvSpPr>
            <a:spLocks noChangeArrowheads="1"/>
          </p:cNvSpPr>
          <p:nvPr/>
        </p:nvSpPr>
        <p:spPr bwMode="auto">
          <a:xfrm>
            <a:off x="5105400" y="5257800"/>
            <a:ext cx="914400" cy="838200"/>
          </a:xfrm>
          <a:prstGeom prst="ellipse">
            <a:avLst/>
          </a:prstGeom>
          <a:solidFill>
            <a:srgbClr val="B057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1329" name="Rectangle 65"/>
          <p:cNvSpPr>
            <a:spLocks noGrp="1" noChangeArrowheads="1"/>
          </p:cNvSpPr>
          <p:nvPr>
            <p:ph type="title" idx="4294967295"/>
          </p:nvPr>
        </p:nvSpPr>
        <p:spPr>
          <a:xfrm>
            <a:off x="561475" y="152400"/>
            <a:ext cx="10553938" cy="533400"/>
          </a:xfrm>
          <a:solidFill>
            <a:schemeClr val="accent1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r>
              <a:rPr lang="ja-JP" altLang="en-US" sz="3600" dirty="0">
                <a:solidFill>
                  <a:schemeClr val="bg1"/>
                </a:solidFill>
              </a:rPr>
              <a:t>いろいろなもとめ方をくふうしましょう。</a:t>
            </a:r>
            <a:r>
              <a:rPr lang="ja-JP" altLang="en-US" sz="3600" dirty="0">
                <a:solidFill>
                  <a:srgbClr val="FF0000"/>
                </a:solidFill>
              </a:rPr>
              <a:t> （分けて考える）</a:t>
            </a:r>
            <a:endParaRPr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5385" y="978603"/>
            <a:ext cx="2976197" cy="18466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しき①　２</a:t>
            </a:r>
            <a:r>
              <a:rPr kumimoji="1" lang="en-US" altLang="ja-JP" sz="2400" dirty="0"/>
              <a:t>×</a:t>
            </a:r>
            <a:r>
              <a:rPr kumimoji="1" lang="ja-JP" altLang="en-US" sz="2400" dirty="0"/>
              <a:t>３＝６</a:t>
            </a:r>
            <a:endParaRPr kumimoji="1" lang="en-US" altLang="ja-JP" sz="2400" dirty="0"/>
          </a:p>
          <a:p>
            <a:r>
              <a:rPr lang="ja-JP" altLang="en-US" sz="2400" dirty="0"/>
              <a:t>　　　　　３</a:t>
            </a:r>
            <a:r>
              <a:rPr lang="en-US" altLang="ja-JP" sz="2400" dirty="0"/>
              <a:t>×</a:t>
            </a:r>
            <a:r>
              <a:rPr lang="ja-JP" altLang="en-US" sz="2400" dirty="0"/>
              <a:t>６＝１８</a:t>
            </a:r>
            <a:endParaRPr lang="en-US" altLang="ja-JP" sz="2400" dirty="0"/>
          </a:p>
          <a:p>
            <a:r>
              <a:rPr kumimoji="1" lang="ja-JP" altLang="en-US" sz="2400" dirty="0"/>
              <a:t>　　　　　６＋１８＝２４</a:t>
            </a:r>
            <a:endParaRPr kumimoji="1" lang="en-US" altLang="ja-JP" sz="2400" dirty="0"/>
          </a:p>
          <a:p>
            <a:r>
              <a:rPr kumimoji="1" lang="ja-JP" altLang="en-US" sz="2400" u="sng" dirty="0"/>
              <a:t>答え　　　　２４こ</a:t>
            </a:r>
            <a:r>
              <a:rPr kumimoji="1" lang="ja-JP" altLang="en-US" sz="2400" dirty="0"/>
              <a:t>　　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lang="ja-JP" altLang="en-US" dirty="0"/>
              <a:t>　　　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52178" y="972741"/>
            <a:ext cx="2945422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しき②　３</a:t>
            </a:r>
            <a:r>
              <a:rPr kumimoji="1" lang="en-US" altLang="ja-JP" sz="2400" dirty="0"/>
              <a:t>×</a:t>
            </a:r>
            <a:r>
              <a:rPr lang="ja-JP" altLang="en-US" sz="2400" dirty="0"/>
              <a:t>２</a:t>
            </a:r>
            <a:r>
              <a:rPr kumimoji="1" lang="ja-JP" altLang="en-US" sz="2400" dirty="0"/>
              <a:t>＝６</a:t>
            </a:r>
            <a:endParaRPr kumimoji="1" lang="en-US" altLang="ja-JP" sz="2400" dirty="0"/>
          </a:p>
          <a:p>
            <a:r>
              <a:rPr lang="ja-JP" altLang="en-US" sz="2400" dirty="0"/>
              <a:t>　　　　　６</a:t>
            </a:r>
            <a:r>
              <a:rPr lang="en-US" altLang="ja-JP" sz="2400" dirty="0"/>
              <a:t>×</a:t>
            </a:r>
            <a:r>
              <a:rPr lang="ja-JP" altLang="en-US" sz="2400" dirty="0"/>
              <a:t>３＝１８</a:t>
            </a:r>
            <a:endParaRPr lang="en-US" altLang="ja-JP" sz="2400" dirty="0"/>
          </a:p>
          <a:p>
            <a:r>
              <a:rPr kumimoji="1" lang="ja-JP" altLang="en-US" sz="2400" dirty="0"/>
              <a:t>　　　　　６＋１８＝２４</a:t>
            </a:r>
            <a:endParaRPr kumimoji="1" lang="en-US" altLang="ja-JP" sz="2400" dirty="0"/>
          </a:p>
          <a:p>
            <a:r>
              <a:rPr kumimoji="1" lang="ja-JP" altLang="en-US" sz="2400" u="sng" dirty="0"/>
              <a:t>答え　　　　２４こ</a:t>
            </a:r>
            <a:r>
              <a:rPr kumimoji="1" lang="ja-JP" altLang="en-US" sz="2400" dirty="0"/>
              <a:t>　　</a:t>
            </a:r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lang="ja-JP" altLang="en-US" dirty="0"/>
              <a:t>　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482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329" grpId="0" animBg="1"/>
      <p:bldP spid="5" grpId="0" animBg="1"/>
      <p:bldP spid="31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ワイド画面</PresentationFormat>
  <Paragraphs>51</Paragraphs>
  <Slides>15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ＭＳ Ｐゴシック</vt:lpstr>
      <vt:lpstr>游ゴシック</vt:lpstr>
      <vt:lpstr>游ゴシック Light</vt:lpstr>
      <vt:lpstr>Arial</vt:lpstr>
      <vt:lpstr>Times New Roman</vt:lpstr>
      <vt:lpstr>Office テーマ</vt:lpstr>
      <vt:lpstr>標準デザイン</vt:lpstr>
      <vt:lpstr>PowerPoint プレゼンテーション</vt:lpstr>
      <vt:lpstr>PowerPoint プレゼンテーション</vt:lpstr>
      <vt:lpstr>チョコレートが　入って　いました。</vt:lpstr>
      <vt:lpstr>かぞくで　少し　食べました。</vt:lpstr>
      <vt:lpstr>つぎの　日に，はこを　 あけて　みると・・・・・</vt:lpstr>
      <vt:lpstr>はこの　中の　チョコレートは，ぜんぶで　何こ　ありますか。</vt:lpstr>
      <vt:lpstr>アレイ図に　して</vt:lpstr>
      <vt:lpstr>いろいろなもとめ方をくふうしましょう。（分けて考える）</vt:lpstr>
      <vt:lpstr>いろいろなもとめ方をくふうしましょう。 （分けて考える）</vt:lpstr>
      <vt:lpstr>いろいろなもとめ方をくふうしましょう。 （分けて考える）</vt:lpstr>
      <vt:lpstr>いろいろなもとめ方をくふうしましょう。 （うごかして考える）</vt:lpstr>
      <vt:lpstr>いろいろなもとめ方をくふうしましょう。 （引いて考える）</vt:lpstr>
      <vt:lpstr>いろいろなもとめ方をくふうしましょう。 （うごかして考える）</vt:lpstr>
      <vt:lpstr>いろいろなもとめ方をくふうしましょう。 （うごかして考える）</vt:lpstr>
      <vt:lpstr>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2019-01-22T05:37:25Z</dcterms:created>
  <dcterms:modified xsi:type="dcterms:W3CDTF">2019-01-22T05:37:44Z</dcterms:modified>
</cp:coreProperties>
</file>